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440116F-A12B-46C7-815E-72AD1ACEAC07}" type="datetimeFigureOut">
              <a:rPr lang="en-US" smtClean="0"/>
              <a:t>6/9/2023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822EF34-1458-4A4C-823B-E0EC692FCC4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40116F-A12B-46C7-815E-72AD1ACEAC07}"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440116F-A12B-46C7-815E-72AD1ACEAC07}"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2EF34-1458-4A4C-823B-E0EC692FCC4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40116F-A12B-46C7-815E-72AD1ACEAC07}" type="datetimeFigureOut">
              <a:rPr lang="en-US" smtClean="0"/>
              <a:t>6/9/2023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440116F-A12B-46C7-815E-72AD1ACEAC07}" type="datetimeFigureOut">
              <a:rPr lang="en-US" smtClean="0"/>
              <a:t>6/9/2023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40116F-A12B-46C7-815E-72AD1ACEAC07}" type="datetimeFigureOut">
              <a:rPr lang="en-US" smtClean="0"/>
              <a:t>6/9/2023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0116F-A12B-46C7-815E-72AD1ACEAC07}" type="datetimeFigureOut">
              <a:rPr lang="en-US" smtClean="0"/>
              <a:t>6/9/2023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40116F-A12B-46C7-815E-72AD1ACEAC07}" type="datetimeFigureOut">
              <a:rPr lang="en-US" smtClean="0"/>
              <a:t>6/9/2023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440116F-A12B-46C7-815E-72AD1ACEAC07}" type="datetimeFigureOut">
              <a:rPr lang="en-US" smtClean="0"/>
              <a:t>6/9/2023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822EF34-1458-4A4C-823B-E0EC692FCC4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40116F-A12B-46C7-815E-72AD1ACEAC07}"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40116F-A12B-46C7-815E-72AD1ACEAC07}"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2EF34-1458-4A4C-823B-E0EC692FCC4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440116F-A12B-46C7-815E-72AD1ACEAC07}" type="datetimeFigureOut">
              <a:rPr lang="en-US" smtClean="0"/>
              <a:t>6/9/2023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822EF34-1458-4A4C-823B-E0EC692FCC4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ur-PK" sz="4800" dirty="0" smtClean="0">
                <a:latin typeface="Jameel Noori Nastaleeq" pitchFamily="2" charset="-78"/>
                <a:cs typeface="Jameel Noori Nastaleeq" pitchFamily="2" charset="-78"/>
              </a:rPr>
              <a:t>آپ کی شریانوں کو صاف کرنے کے لیے بہترین کھانا۔</a:t>
            </a:r>
            <a:endParaRPr lang="en-US" sz="4800" dirty="0">
              <a:latin typeface="Jameel Noori Nastaleeq" pitchFamily="2" charset="-78"/>
              <a:cs typeface="Jameel Noori Nastaleeq" pitchFamily="2" charset="-78"/>
            </a:endParaRPr>
          </a:p>
        </p:txBody>
      </p:sp>
      <p:sp>
        <p:nvSpPr>
          <p:cNvPr id="3" name="Subtitle 2"/>
          <p:cNvSpPr>
            <a:spLocks noGrp="1"/>
          </p:cNvSpPr>
          <p:nvPr>
            <p:ph type="subTitle" idx="1"/>
          </p:nvPr>
        </p:nvSpPr>
        <p:spPr>
          <a:xfrm>
            <a:off x="5724128" y="3501008"/>
            <a:ext cx="2048272" cy="648072"/>
          </a:xfrm>
        </p:spPr>
        <p:txBody>
          <a:bodyPr>
            <a:normAutofit/>
          </a:bodyPr>
          <a:lstStyle/>
          <a:p>
            <a:r>
              <a:rPr lang="ur-PK" dirty="0" smtClean="0">
                <a:latin typeface="Jameel Noori Nastaleeq" pitchFamily="2" charset="-78"/>
                <a:cs typeface="Jameel Noori Nastaleeq" pitchFamily="2" charset="-78"/>
              </a:rPr>
              <a:t>ڈاکٹر ائیرک برگ</a:t>
            </a:r>
            <a:endParaRPr lang="en-US"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830533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63272" cy="4536504"/>
          </a:xfrm>
        </p:spPr>
        <p:txBody>
          <a:bodyPr>
            <a:noAutofit/>
          </a:bodyPr>
          <a:lstStyle/>
          <a:p>
            <a:pPr algn="ctr"/>
            <a:r>
              <a:rPr lang="ur-PK" sz="4800" dirty="0">
                <a:latin typeface="Jameel Noori Nastaleeq" pitchFamily="2" charset="-78"/>
                <a:cs typeface="Jameel Noori Nastaleeq" pitchFamily="2" charset="-78"/>
              </a:rPr>
              <a:t>آئیے آپ کی شریانوں کو حقیقت میں صاف کرنے کے لیے بہترین کھانے کے بارے میں بات کر تے ہیں۔ اور میں ایتھروسکلروٹک پلاکنگ کے بارے میں بات کر رہا ہوں یہ کچھ نئی معلومات ہیں۔ جو میرے خیال میں حقیقت میں آپ کو   حیرا  ن  کر دےگی اور آپ اسے جسم کے بہت سے مختلف مسائل پر لاگو کر سکتے 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800836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435280" cy="4608512"/>
          </a:xfrm>
        </p:spPr>
        <p:txBody>
          <a:bodyPr>
            <a:noAutofit/>
          </a:bodyPr>
          <a:lstStyle/>
          <a:p>
            <a:pPr algn="ctr"/>
            <a:r>
              <a:rPr lang="ur-PK" sz="4800" dirty="0">
                <a:latin typeface="Jameel Noori Nastaleeq" pitchFamily="2" charset="-78"/>
                <a:cs typeface="Jameel Noori Nastaleeq" pitchFamily="2" charset="-78"/>
              </a:rPr>
              <a:t>اور چونکہ دل کے </a:t>
            </a:r>
            <a:r>
              <a:rPr lang="ur-PK" sz="4800" dirty="0" smtClean="0">
                <a:latin typeface="Jameel Noori Nastaleeq" pitchFamily="2" charset="-78"/>
                <a:cs typeface="Jameel Noori Nastaleeq" pitchFamily="2" charset="-78"/>
              </a:rPr>
              <a:t>دورے   پڑتے ہیں۔اور دل کا دورہ   ایک خطر ناک    دورہ ہے۔ </a:t>
            </a:r>
            <a:r>
              <a:rPr lang="ur-PK" sz="4800" dirty="0">
                <a:latin typeface="Jameel Noori Nastaleeq" pitchFamily="2" charset="-78"/>
                <a:cs typeface="Jameel Noori Nastaleeq" pitchFamily="2" charset="-78"/>
              </a:rPr>
              <a:t>میرے خیال میں آپ کو یہ دیکھ کر خوشی ہوگی کہ میں جراثیم سے پاک چوہوں پر مشتمل کچھ تحقیق کا مطالعہ کر رہا تھا </a:t>
            </a:r>
            <a:r>
              <a:rPr lang="ur-PK" sz="4800" dirty="0" smtClean="0">
                <a:latin typeface="Jameel Noori Nastaleeq" pitchFamily="2" charset="-78"/>
                <a:cs typeface="Jameel Noori Nastaleeq" pitchFamily="2" charset="-78"/>
              </a:rPr>
              <a:t>۔کیونکہ </a:t>
            </a:r>
            <a:r>
              <a:rPr lang="ur-PK" sz="4800" dirty="0">
                <a:latin typeface="Jameel Noori Nastaleeq" pitchFamily="2" charset="-78"/>
                <a:cs typeface="Jameel Noori Nastaleeq" pitchFamily="2" charset="-78"/>
              </a:rPr>
              <a:t>وہ ایسے جانوروں پر بہت سارے تجربات کرتے ہیں جو جراثیم سے پاک ہیں اور جیسے یہ جراثیم سے پاک چیز کیا 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4114925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4813144"/>
          </a:xfrm>
        </p:spPr>
        <p:txBody>
          <a:bodyPr>
            <a:noAutofit/>
          </a:bodyPr>
          <a:lstStyle/>
          <a:p>
            <a:pPr algn="ctr"/>
            <a:r>
              <a:rPr lang="ur-PK" sz="4800" dirty="0">
                <a:latin typeface="Jameel Noori Nastaleeq" pitchFamily="2" charset="-78"/>
                <a:cs typeface="Jameel Noori Nastaleeq" pitchFamily="2" charset="-78"/>
              </a:rPr>
              <a:t>کسی </a:t>
            </a:r>
            <a:r>
              <a:rPr lang="ur-PK" sz="4800" dirty="0" smtClean="0">
                <a:latin typeface="Jameel Noori Nastaleeq" pitchFamily="2" charset="-78"/>
                <a:cs typeface="Jameel Noori Nastaleeq" pitchFamily="2" charset="-78"/>
              </a:rPr>
              <a:t>جانورکے </a:t>
            </a:r>
            <a:r>
              <a:rPr lang="ur-PK" sz="4800" dirty="0">
                <a:latin typeface="Jameel Noori Nastaleeq" pitchFamily="2" charset="-78"/>
                <a:cs typeface="Jameel Noori Nastaleeq" pitchFamily="2" charset="-78"/>
              </a:rPr>
              <a:t>بڑھنے کا ایک طریقہ   </a:t>
            </a:r>
            <a:r>
              <a:rPr lang="ur-PK" sz="4800" dirty="0" smtClean="0">
                <a:latin typeface="Jameel Noori Nastaleeq" pitchFamily="2" charset="-78"/>
                <a:cs typeface="Jameel Noori Nastaleeq" pitchFamily="2" charset="-78"/>
              </a:rPr>
              <a:t>  یہ ہےکہ جو </a:t>
            </a:r>
            <a:r>
              <a:rPr lang="ur-PK" sz="4800" dirty="0">
                <a:latin typeface="Jameel Noori Nastaleeq" pitchFamily="2" charset="-78"/>
                <a:cs typeface="Jameel Noori Nastaleeq" pitchFamily="2" charset="-78"/>
              </a:rPr>
              <a:t>بغیر کسی جرثومے کے ان کے اندر یا اس کے اندر </a:t>
            </a:r>
            <a:r>
              <a:rPr lang="ur-PK" sz="4800" dirty="0" smtClean="0">
                <a:latin typeface="Jameel Noori Nastaleeq" pitchFamily="2" charset="-78"/>
                <a:cs typeface="Jameel Noori Nastaleeq" pitchFamily="2" charset="-78"/>
              </a:rPr>
              <a:t>رہتےہوں </a:t>
            </a:r>
            <a:r>
              <a:rPr lang="ur-PK" sz="4800" dirty="0">
                <a:latin typeface="Jameel Noori Nastaleeq" pitchFamily="2" charset="-78"/>
                <a:cs typeface="Jameel Noori Nastaleeq" pitchFamily="2" charset="-78"/>
              </a:rPr>
              <a:t>اور اس طرح وہ واقعی ایک جراثیم سے پاک جانور </a:t>
            </a:r>
            <a:r>
              <a:rPr lang="ur-PK" sz="4800" dirty="0" smtClean="0">
                <a:latin typeface="Jameel Noori Nastaleeq" pitchFamily="2" charset="-78"/>
                <a:cs typeface="Jameel Noori Nastaleeq" pitchFamily="2" charset="-78"/>
              </a:rPr>
              <a:t>ہیں۔ </a:t>
            </a:r>
            <a:r>
              <a:rPr lang="ur-PK" sz="4800" dirty="0">
                <a:latin typeface="Jameel Noori Nastaleeq" pitchFamily="2" charset="-78"/>
                <a:cs typeface="Jameel Noori Nastaleeq" pitchFamily="2" charset="-78"/>
              </a:rPr>
              <a:t>اور اس طرح وہ مختلف تجربات کر سکتے ہیں اور مائکرو بایوم کو تصویر سے دور رکھ سکتے </a:t>
            </a:r>
            <a:r>
              <a:rPr lang="ur-PK" sz="4800" dirty="0" smtClean="0">
                <a:latin typeface="Jameel Noori Nastaleeq" pitchFamily="2" charset="-78"/>
                <a:cs typeface="Jameel Noori Nastaleeq" pitchFamily="2" charset="-78"/>
              </a:rPr>
              <a:t>ہیں۔ </a:t>
            </a:r>
            <a:r>
              <a:rPr lang="ur-PK" sz="4800" dirty="0">
                <a:latin typeface="Jameel Noori Nastaleeq" pitchFamily="2" charset="-78"/>
                <a:cs typeface="Jameel Noori Nastaleeq" pitchFamily="2" charset="-78"/>
              </a:rPr>
              <a:t>اب سوال یہ ہے کہ کیا کوئی جانور زندہ رہ سکتا 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12813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4680520"/>
          </a:xfrm>
        </p:spPr>
        <p:txBody>
          <a:bodyPr>
            <a:normAutofit/>
          </a:bodyPr>
          <a:lstStyle/>
          <a:p>
            <a:pPr algn="ctr"/>
            <a:r>
              <a:rPr lang="ur-PK" sz="4800" dirty="0" smtClean="0">
                <a:latin typeface="Jameel Noori Nastaleeq" pitchFamily="2" charset="-78"/>
                <a:cs typeface="Jameel Noori Nastaleeq" pitchFamily="2" charset="-78"/>
              </a:rPr>
              <a:t> کیا کو یئ جا نور جراثیم </a:t>
            </a:r>
            <a:r>
              <a:rPr lang="ur-PK" sz="4800" dirty="0">
                <a:latin typeface="Jameel Noori Nastaleeq" pitchFamily="2" charset="-78"/>
                <a:cs typeface="Jameel Noori Nastaleeq" pitchFamily="2" charset="-78"/>
              </a:rPr>
              <a:t>سے پاک </a:t>
            </a:r>
            <a:r>
              <a:rPr lang="ur-PK" sz="4800" dirty="0" smtClean="0">
                <a:latin typeface="Jameel Noori Nastaleeq" pitchFamily="2" charset="-78"/>
                <a:cs typeface="Jameel Noori Nastaleeq" pitchFamily="2" charset="-78"/>
              </a:rPr>
              <a:t> زندہ رہ سکتا ہے۔  </a:t>
            </a:r>
            <a:r>
              <a:rPr lang="ur-PK" sz="4800" dirty="0">
                <a:latin typeface="Jameel Noori Nastaleeq" pitchFamily="2" charset="-78"/>
                <a:cs typeface="Jameel Noori Nastaleeq" pitchFamily="2" charset="-78"/>
              </a:rPr>
              <a:t>جی ہاں وہ زندہ رہ سکتے </a:t>
            </a:r>
            <a:r>
              <a:rPr lang="ur-PK" sz="4800" dirty="0" smtClean="0">
                <a:latin typeface="Jameel Noori Nastaleeq" pitchFamily="2" charset="-78"/>
                <a:cs typeface="Jameel Noori Nastaleeq" pitchFamily="2" charset="-78"/>
              </a:rPr>
              <a:t>ہیں۔ </a:t>
            </a:r>
            <a:r>
              <a:rPr lang="ur-PK" sz="4800" dirty="0">
                <a:latin typeface="Jameel Noori Nastaleeq" pitchFamily="2" charset="-78"/>
                <a:cs typeface="Jameel Noori Nastaleeq" pitchFamily="2" charset="-78"/>
              </a:rPr>
              <a:t>لیکن مجھے لگتا ہے کہ وہ اچھی طرح سے زندہ نہیں رہ پاتے </a:t>
            </a:r>
            <a:r>
              <a:rPr lang="ur-PK" sz="4800" dirty="0" smtClean="0">
                <a:latin typeface="Jameel Noori Nastaleeq" pitchFamily="2" charset="-78"/>
                <a:cs typeface="Jameel Noori Nastaleeq" pitchFamily="2" charset="-78"/>
              </a:rPr>
              <a:t>ہیں۔ </a:t>
            </a:r>
            <a:r>
              <a:rPr lang="ur-PK" sz="4800" dirty="0">
                <a:latin typeface="Jameel Noori Nastaleeq" pitchFamily="2" charset="-78"/>
                <a:cs typeface="Jameel Noori Nastaleeq" pitchFamily="2" charset="-78"/>
              </a:rPr>
              <a:t>سب سے پہلے تو انہیں زندہ رہنے کے لیے بہت زیادہ غذائی اجزاء کی ضرورت ہوتی </a:t>
            </a:r>
            <a:r>
              <a:rPr lang="ur-PK" sz="4800" dirty="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کیونکہ انہیں جرثوموں کی مدد حاصل نہیں ہوتی </a:t>
            </a:r>
            <a:r>
              <a:rPr lang="ur-PK" sz="4800" dirty="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جس کی وجہ سے ان کی </a:t>
            </a:r>
            <a:r>
              <a:rPr lang="ur-PK" sz="4800" dirty="0" smtClean="0">
                <a:latin typeface="Jameel Noori Nastaleeq" pitchFamily="2" charset="-78"/>
                <a:cs typeface="Jameel Noori Nastaleeq" pitchFamily="2" charset="-78"/>
              </a:rPr>
              <a:t> نشوونما </a:t>
            </a:r>
            <a:r>
              <a:rPr lang="ur-PK" sz="4800" dirty="0">
                <a:latin typeface="Jameel Noori Nastaleeq" pitchFamily="2" charset="-78"/>
                <a:cs typeface="Jameel Noori Nastaleeq" pitchFamily="2" charset="-78"/>
              </a:rPr>
              <a:t>رک جاتی </a:t>
            </a:r>
            <a:r>
              <a:rPr lang="ur-PK" sz="4800" dirty="0" smtClean="0">
                <a:latin typeface="Jameel Noori Nastaleeq" pitchFamily="2" charset="-78"/>
                <a:cs typeface="Jameel Noori Nastaleeq" pitchFamily="2" charset="-78"/>
              </a:rPr>
              <a:t>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073409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08720"/>
            <a:ext cx="8511480" cy="5184576"/>
          </a:xfrm>
        </p:spPr>
        <p:txBody>
          <a:bodyPr>
            <a:noAutofit/>
          </a:bodyPr>
          <a:lstStyle/>
          <a:p>
            <a:pPr algn="ctr"/>
            <a:r>
              <a:rPr lang="ur-PK" sz="4800" dirty="0">
                <a:latin typeface="Jameel Noori Nastaleeq" pitchFamily="2" charset="-78"/>
                <a:cs typeface="Jameel Noori Nastaleeq" pitchFamily="2" charset="-78"/>
              </a:rPr>
              <a:t>پسماندہ دلوں کے پھیپھڑے اور ان کا جگر چھوٹا ہوتا </a:t>
            </a:r>
            <a:r>
              <a:rPr lang="ur-PK" sz="4800" dirty="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ان میں کارڈیک آؤٹ پٹ بھی کم ہوتا </a:t>
            </a:r>
            <a:r>
              <a:rPr lang="ur-PK" sz="4800" dirty="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اس لیے ان کا دل کام نہیں کرتا اور ساتھ ہی ان کی آنت کی پرت بھی پتلی ہوتی </a:t>
            </a:r>
            <a:r>
              <a:rPr lang="ur-PK" sz="4800" dirty="0" smtClean="0">
                <a:latin typeface="Jameel Noori Nastaleeq" pitchFamily="2" charset="-78"/>
                <a:cs typeface="Jameel Noori Nastaleeq" pitchFamily="2" charset="-78"/>
              </a:rPr>
              <a:t>ہے۔ اور ان کو   جی آئی کے  بہت سے مسا ئل  بھی ہو تے ہیں۔اور ان   کا مدافعتی نظا م پو ری طرح  تیا ر نہیں ہو تااور اس وجہ سے ان میں سو </a:t>
            </a:r>
            <a:r>
              <a:rPr lang="ur-PK" sz="4800" dirty="0">
                <a:latin typeface="Jameel Noori Nastaleeq" pitchFamily="2" charset="-78"/>
                <a:cs typeface="Jameel Noori Nastaleeq" pitchFamily="2" charset="-78"/>
              </a:rPr>
              <a:t>زش کی بہت سی حا لتیں پائی جا تی ہیں۔ اور ان کے لمف نوڈس کی ایٹروفی بھی </a:t>
            </a:r>
            <a:r>
              <a:rPr lang="ur-PK" sz="4800" dirty="0" smtClean="0">
                <a:latin typeface="Jameel Noori Nastaleeq" pitchFamily="2" charset="-78"/>
                <a:cs typeface="Jameel Noori Nastaleeq" pitchFamily="2" charset="-78"/>
              </a:rPr>
              <a:t>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34535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1124744"/>
            <a:ext cx="8439472" cy="3960440"/>
          </a:xfrm>
        </p:spPr>
        <p:txBody>
          <a:bodyPr>
            <a:noAutofit/>
          </a:bodyPr>
          <a:lstStyle/>
          <a:p>
            <a:pPr algn="ctr"/>
            <a:r>
              <a:rPr lang="ur-PK" sz="4800" dirty="0">
                <a:latin typeface="Jameel Noori Nastaleeq" pitchFamily="2" charset="-78"/>
                <a:cs typeface="Jameel Noori Nastaleeq" pitchFamily="2" charset="-78"/>
              </a:rPr>
              <a:t>لیکن اس کے علاوہ وہ کافی اچھی کارکردگی کا مظاہرہ کرتے ہیں تو اب اس کا آپ کی شریانوں سے کیا تعلق ہے </a:t>
            </a:r>
            <a:r>
              <a:rPr lang="ur-PK" sz="4800" dirty="0" smtClean="0">
                <a:latin typeface="Jameel Noori Nastaleeq" pitchFamily="2" charset="-78"/>
                <a:cs typeface="Jameel Noori Nastaleeq" pitchFamily="2" charset="-78"/>
              </a:rPr>
              <a:t>میں </a:t>
            </a:r>
            <a:r>
              <a:rPr lang="ur-PK" sz="4800" dirty="0">
                <a:latin typeface="Jameel Noori Nastaleeq" pitchFamily="2" charset="-78"/>
                <a:cs typeface="Jameel Noori Nastaleeq" pitchFamily="2" charset="-78"/>
              </a:rPr>
              <a:t>نے جراثیم سے پاک چوہوں کی تحقیق اور آپ کی شریانوں پر کس قسم کے اثرات پیدا کر سکتے ہیں کے درمیان تعلق کو تلاش کرنا </a:t>
            </a:r>
            <a:r>
              <a:rPr lang="ur-PK" sz="4800" dirty="0" smtClean="0">
                <a:latin typeface="Jameel Noori Nastaleeq" pitchFamily="2" charset="-78"/>
                <a:cs typeface="Jameel Noori Nastaleeq" pitchFamily="2" charset="-78"/>
              </a:rPr>
              <a:t>   شروع </a:t>
            </a:r>
            <a:r>
              <a:rPr lang="ur-PK" sz="4800" dirty="0">
                <a:latin typeface="Jameel Noori Nastaleeq" pitchFamily="2" charset="-78"/>
                <a:cs typeface="Jameel Noori Nastaleeq" pitchFamily="2" charset="-78"/>
              </a:rPr>
              <a:t>کیا۔ میں چاہتا </a:t>
            </a:r>
            <a:r>
              <a:rPr lang="ur-PK" sz="4800" dirty="0" smtClean="0">
                <a:latin typeface="Jameel Noori Nastaleeq" pitchFamily="2" charset="-78"/>
                <a:cs typeface="Jameel Noori Nastaleeq" pitchFamily="2" charset="-78"/>
              </a:rPr>
              <a:t>ہوں۔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00189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4536504"/>
          </a:xfrm>
        </p:spPr>
        <p:txBody>
          <a:bodyPr>
            <a:noAutofit/>
          </a:bodyPr>
          <a:lstStyle/>
          <a:p>
            <a:pPr algn="ctr"/>
            <a:r>
              <a:rPr lang="ur-PK" sz="4800" dirty="0">
                <a:latin typeface="Jameel Noori Nastaleeq" pitchFamily="2" charset="-78"/>
                <a:cs typeface="Jameel Noori Nastaleeq" pitchFamily="2" charset="-78"/>
              </a:rPr>
              <a:t>دیکھیں کہ کیا مائیکرو بایوم یا ڈس بائیوسس کی اس کمی اور آپ کی شریانوں کے درمیان کوئی تعلق ہے اور مجھے ہر طرح کے حیرت انگیز اعداد و شمار ملے جب آپ میری پڑھائی میں اصل میں گٹ میں جرثوموں کو ختم کرنا شروع کرتے ہیں یا بنیادی طور پر جراثیم سے پاک ماؤس رکھتے ہیں تو وہ بہت زیادہ نشوونما پاتے 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47300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305800" cy="3024336"/>
          </a:xfrm>
        </p:spPr>
        <p:txBody>
          <a:bodyPr>
            <a:normAutofit/>
          </a:bodyPr>
          <a:lstStyle/>
          <a:p>
            <a:pPr algn="ctr"/>
            <a:r>
              <a:rPr lang="ur-PK" sz="4800" dirty="0">
                <a:latin typeface="Jameel Noori Nastaleeq" pitchFamily="2" charset="-78"/>
                <a:cs typeface="Jameel Noori Nastaleeq" pitchFamily="2" charset="-78"/>
              </a:rPr>
              <a:t>پورے جسم میں سوجن بشمول شریانیں جو کہ اس سارے اثرات کا محرک ہے جو شریانوں میں تختی کے ساتھ ہوتا ہے اور کچھ لوگ اب بھی یہ تصور رکھتے ہیں کہ ہمارا خون جراثیم سے پاک ہے ٹھیک 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249438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4536504"/>
          </a:xfrm>
        </p:spPr>
        <p:txBody>
          <a:bodyPr>
            <a:noAutofit/>
          </a:bodyPr>
          <a:lstStyle/>
          <a:p>
            <a:pPr algn="ctr"/>
            <a:r>
              <a:rPr lang="ur-PK" sz="4800" dirty="0">
                <a:latin typeface="Jameel Noori Nastaleeq" pitchFamily="2" charset="-78"/>
                <a:cs typeface="Jameel Noori Nastaleeq" pitchFamily="2" charset="-78"/>
              </a:rPr>
              <a:t>ہمارے خون میں جرثومے مکمل طور پر جراثیم سے پاک ہیں ایسا نہیں ہے کہ آپ کے خون میں مائکروجنزم رہتے ہیں درحقیقت آپ کی شریانوں میں تختی کے اندر پیتھوجینز رہتے ہیں جی ہاں میں کلیمائڈیا ایچ پائلوری سٹیفیلوکوکس کی بات کر رہا ہوں وہ پیتھوجینک جرثومے اس تختی کے اندر رہتے </a:t>
            </a:r>
            <a:r>
              <a:rPr lang="ur-PK" sz="4800" dirty="0" smtClean="0">
                <a:latin typeface="Jameel Noori Nastaleeq" pitchFamily="2" charset="-78"/>
                <a:cs typeface="Jameel Noori Nastaleeq" pitchFamily="2" charset="-78"/>
              </a:rPr>
              <a:t>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436670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305800" cy="3096344"/>
          </a:xfrm>
        </p:spPr>
        <p:txBody>
          <a:bodyPr>
            <a:noAutofit/>
          </a:bodyPr>
          <a:lstStyle/>
          <a:p>
            <a:pPr algn="ctr"/>
            <a:r>
              <a:rPr lang="ur-PK" sz="4800" dirty="0">
                <a:latin typeface="Jameel Noori Nastaleeq" pitchFamily="2" charset="-78"/>
                <a:cs typeface="Jameel Noori Nastaleeq" pitchFamily="2" charset="-78"/>
              </a:rPr>
              <a:t>شریانوں کے اندر بھی بہت سے دوسرے جرثومے میرے کہنے کا مطلب ہے کہ یہ سوچیں کہ ہماری ہمتوں میں کتنے جرثومے ہیں جو ہماری جلد پر رہتے ہیں کیوں نہ ہم انہیں اپنے تمام اعضاء میں اچھی طرح سے رکھتے </a:t>
            </a:r>
            <a:r>
              <a:rPr lang="ur-PK" sz="4800" dirty="0" smtClean="0">
                <a:latin typeface="Jameel Noori Nastaleeq" pitchFamily="2" charset="-78"/>
                <a:cs typeface="Jameel Noori Nastaleeq" pitchFamily="2" charset="-78"/>
              </a:rPr>
              <a:t>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843981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80728"/>
            <a:ext cx="8439472" cy="4536504"/>
          </a:xfrm>
        </p:spPr>
        <p:txBody>
          <a:bodyPr>
            <a:noAutofit/>
          </a:bodyPr>
          <a:lstStyle/>
          <a:p>
            <a:pPr algn="ctr"/>
            <a:r>
              <a:rPr lang="ur-PK" sz="4800" dirty="0">
                <a:latin typeface="Jameel Noori Nastaleeq" pitchFamily="2" charset="-78"/>
                <a:cs typeface="Jameel Noori Nastaleeq" pitchFamily="2" charset="-78"/>
              </a:rPr>
              <a:t>اور بظاہر اگر ہمارے جسم میں مائکروجنزموں میں عدم توازن ہے تو یہ ہماری شریانوں میں ہر طرح کے مسائل کا باعث بن سکتا ہے اب اس پہیلی کا دوسرا حصہ جو میں ابھی لانا چاہتا ہوں کیا یہ ایک بہت ہی اہم غذائیت ہے ٹھیک ہے یہ ایک وٹامن ہے جو کیلشیم کے جمع ہونے کو شریانوں سے باہر رکھنے کی ذمہ </a:t>
            </a:r>
            <a:r>
              <a:rPr lang="en-US" sz="4800" dirty="0" smtClean="0">
                <a:latin typeface="Jameel Noori Nastaleeq" pitchFamily="2" charset="-78"/>
                <a:cs typeface="Jameel Noori Nastaleeq" pitchFamily="2" charset="-78"/>
              </a:rPr>
              <a:t>.</a:t>
            </a:r>
            <a:r>
              <a:rPr lang="ur-PK" sz="4800" dirty="0" smtClean="0">
                <a:latin typeface="Jameel Noori Nastaleeq" pitchFamily="2" charset="-78"/>
                <a:cs typeface="Jameel Noori Nastaleeq" pitchFamily="2" charset="-78"/>
              </a:rPr>
              <a:t>داری </a:t>
            </a:r>
            <a:r>
              <a:rPr lang="ur-PK" sz="4800" dirty="0">
                <a:latin typeface="Jameel Noori Nastaleeq" pitchFamily="2" charset="-78"/>
                <a:cs typeface="Jameel Noori Nastaleeq" pitchFamily="2" charset="-78"/>
              </a:rPr>
              <a:t>اس پر عائد ہوتی </a:t>
            </a:r>
            <a:r>
              <a:rPr lang="ur-PK" sz="4800" dirty="0" smtClean="0">
                <a:latin typeface="Jameel Noori Nastaleeq" pitchFamily="2" charset="-78"/>
                <a:cs typeface="Jameel Noori Nastaleeq" pitchFamily="2" charset="-78"/>
              </a:rPr>
              <a:t>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278562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496944" cy="3888432"/>
          </a:xfrm>
        </p:spPr>
        <p:txBody>
          <a:bodyPr>
            <a:noAutofit/>
          </a:bodyPr>
          <a:lstStyle/>
          <a:p>
            <a:pPr algn="ctr"/>
            <a:r>
              <a:rPr lang="ur-PK" sz="4800" dirty="0">
                <a:latin typeface="Jameel Noori Nastaleeq" pitchFamily="2" charset="-78"/>
                <a:cs typeface="Jameel Noori Nastaleeq" pitchFamily="2" charset="-78"/>
              </a:rPr>
              <a:t>کیونکہ جب آپ کو تختی لگتی ہے تو آپ کو سوزش ہوتی ہے آپ کے پاس کیلشیم ہوتا ہے اور آپ کے پاس کولیسٹرول کی تختیاں اچھی طرح سے ہوتی ہیں یہ وٹامن جسے آپ پہلے ہی جانتے ہوں </a:t>
            </a:r>
            <a:r>
              <a:rPr lang="ur-PK" sz="4800" dirty="0" smtClean="0">
                <a:latin typeface="Jameel Noori Nastaleeq" pitchFamily="2" charset="-78"/>
                <a:cs typeface="Jameel Noori Nastaleeq" pitchFamily="2" charset="-78"/>
              </a:rPr>
              <a:t>گے وٹامن کے ٹو کہلا تا </a:t>
            </a:r>
            <a:r>
              <a:rPr lang="ur-PK" sz="4800" dirty="0">
                <a:latin typeface="Jameel Noori Nastaleeq" pitchFamily="2" charset="-78"/>
                <a:cs typeface="Jameel Noori Nastaleeq" pitchFamily="2" charset="-78"/>
              </a:rPr>
              <a:t>ہے۔ اور اس کا کام کیلشیم کو باہر رکھنا ہے۔ </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317255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08720"/>
            <a:ext cx="8511480" cy="3960440"/>
          </a:xfrm>
        </p:spPr>
        <p:txBody>
          <a:bodyPr>
            <a:noAutofit/>
          </a:bodyPr>
          <a:lstStyle/>
          <a:p>
            <a:pPr algn="ctr"/>
            <a:r>
              <a:rPr lang="ur-PK" sz="4800" dirty="0">
                <a:latin typeface="Jameel Noori Nastaleeq" pitchFamily="2" charset="-78"/>
                <a:cs typeface="Jameel Noori Nastaleeq" pitchFamily="2" charset="-78"/>
              </a:rPr>
              <a:t>شریانوں کا ٹھیک ہے یہ کیلشیم کو ہڈی میں واپس لے جاتا ہے اور اگر آپ کے پاس وٹامن کے ٹو کی کمی ہے تو آپ واقعی اس کیلشیم کو شریانوں میں بنا سکتے ہیں   </a:t>
            </a:r>
            <a:r>
              <a:rPr lang="ur-PK" sz="4800" dirty="0" smtClean="0">
                <a:latin typeface="Jameel Noori Nastaleeq" pitchFamily="2" charset="-78"/>
                <a:cs typeface="Jameel Noori Nastaleeq" pitchFamily="2" charset="-78"/>
              </a:rPr>
              <a:t>۔ اب میں کے ٹو کی پرورش   کر  رہا ہوں۔ </a:t>
            </a:r>
            <a:r>
              <a:rPr lang="ur-PK" sz="4800" dirty="0">
                <a:latin typeface="Jameel Noori Nastaleeq" pitchFamily="2" charset="-78"/>
                <a:cs typeface="Jameel Noori Nastaleeq" pitchFamily="2" charset="-78"/>
              </a:rPr>
              <a:t>اس کی وجہ یہ </a:t>
            </a:r>
            <a:r>
              <a:rPr lang="ur-PK" sz="4800" dirty="0" smtClean="0">
                <a:latin typeface="Jameel Noori Nastaleeq" pitchFamily="2" charset="-78"/>
                <a:cs typeface="Jameel Noori Nastaleeq" pitchFamily="2" charset="-78"/>
              </a:rPr>
              <a:t>ہے کہ </a:t>
            </a:r>
            <a:r>
              <a:rPr lang="ur-PK" sz="4800" dirty="0">
                <a:latin typeface="Jameel Noori Nastaleeq" pitchFamily="2" charset="-78"/>
                <a:cs typeface="Jameel Noori Nastaleeq" pitchFamily="2" charset="-78"/>
              </a:rPr>
              <a:t>اندازہ لگائیں کہ </a:t>
            </a:r>
            <a:r>
              <a:rPr lang="ur-PK" sz="4800" dirty="0" smtClean="0">
                <a:latin typeface="Jameel Noori Nastaleeq" pitchFamily="2" charset="-78"/>
                <a:cs typeface="Jameel Noori Nastaleeq" pitchFamily="2" charset="-78"/>
              </a:rPr>
              <a:t>وٹامن کے ٹو جرثوموں </a:t>
            </a:r>
            <a:r>
              <a:rPr lang="ur-PK" sz="4800" dirty="0">
                <a:latin typeface="Jameel Noori Nastaleeq" pitchFamily="2" charset="-78"/>
                <a:cs typeface="Jameel Noori Nastaleeq" pitchFamily="2" charset="-78"/>
              </a:rPr>
              <a:t>کو آپ کا اپنا کیا بناتا 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737195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08720"/>
            <a:ext cx="8363272" cy="4464496"/>
          </a:xfrm>
        </p:spPr>
        <p:txBody>
          <a:bodyPr>
            <a:noAutofit/>
          </a:bodyPr>
          <a:lstStyle/>
          <a:p>
            <a:pPr algn="ctr"/>
            <a:r>
              <a:rPr lang="ur-PK" sz="4800" dirty="0" smtClean="0">
                <a:latin typeface="Jameel Noori Nastaleeq" pitchFamily="2" charset="-78"/>
                <a:cs typeface="Jameel Noori Nastaleeq" pitchFamily="2" charset="-78"/>
              </a:rPr>
              <a:t>گٹ </a:t>
            </a:r>
            <a:r>
              <a:rPr lang="ur-PK" sz="4800" dirty="0">
                <a:latin typeface="Jameel Noori Nastaleeq" pitchFamily="2" charset="-78"/>
                <a:cs typeface="Jameel Noori Nastaleeq" pitchFamily="2" charset="-78"/>
              </a:rPr>
              <a:t>وٹا من کے ٹو بنا تا ہے۔ اس میں </a:t>
            </a:r>
            <a:r>
              <a:rPr lang="ur-PK" sz="4800" dirty="0" smtClean="0">
                <a:latin typeface="Jameel Noori Nastaleeq" pitchFamily="2" charset="-78"/>
                <a:cs typeface="Jameel Noori Nastaleeq" pitchFamily="2" charset="-78"/>
              </a:rPr>
              <a:t>وٹامن کے </a:t>
            </a:r>
            <a:r>
              <a:rPr lang="ur-PK" sz="4800" dirty="0">
                <a:latin typeface="Jameel Noori Nastaleeq" pitchFamily="2" charset="-78"/>
                <a:cs typeface="Jameel Noori Nastaleeq" pitchFamily="2" charset="-78"/>
              </a:rPr>
              <a:t>ون کو پتوں والے سبز سے وٹامن کے ٹومیں تبدیل کرنے کی صلاحیت </a:t>
            </a:r>
            <a:r>
              <a:rPr lang="ur-PK" sz="4800" dirty="0" smtClean="0">
                <a:latin typeface="Jameel Noori Nastaleeq" pitchFamily="2" charset="-78"/>
                <a:cs typeface="Jameel Noori Nastaleeq" pitchFamily="2" charset="-78"/>
              </a:rPr>
              <a:t>   ہوتی </a:t>
            </a:r>
            <a:r>
              <a:rPr lang="ur-PK" sz="4800" dirty="0">
                <a:latin typeface="Jameel Noori Nastaleeq" pitchFamily="2" charset="-78"/>
                <a:cs typeface="Jameel Noori Nastaleeq" pitchFamily="2" charset="-78"/>
              </a:rPr>
              <a:t>ہے۔ وٹامن کے ٹو خمیر شدہ کھانوں میں ہوتا ہے۔ کیونکہ ان خمیر شدہ کھانوں میں موجود جرثومے </a:t>
            </a:r>
            <a:r>
              <a:rPr lang="ur-PK" sz="4800" dirty="0" smtClean="0">
                <a:latin typeface="Jameel Noori Nastaleeq" pitchFamily="2" charset="-78"/>
                <a:cs typeface="Jameel Noori Nastaleeq" pitchFamily="2" charset="-78"/>
              </a:rPr>
              <a:t>وٹامن </a:t>
            </a:r>
            <a:r>
              <a:rPr lang="ur-PK" sz="4800" dirty="0">
                <a:latin typeface="Jameel Noori Nastaleeq" pitchFamily="2" charset="-78"/>
                <a:cs typeface="Jameel Noori Nastaleeq" pitchFamily="2" charset="-78"/>
              </a:rPr>
              <a:t>کے ٹو بنا سکتے ہیں خاص طور پر چکنائی والی خمیر شدہ غذائیں جیسے فیٹی پنیر ٹھیک </a:t>
            </a:r>
            <a:r>
              <a:rPr lang="ur-PK" sz="4800" dirty="0" smtClean="0">
                <a:latin typeface="Jameel Noori Nastaleeq" pitchFamily="2" charset="-78"/>
                <a:cs typeface="Jameel Noori Nastaleeq" pitchFamily="2" charset="-78"/>
              </a:rPr>
              <a:t>ہے۔   </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727746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439472" cy="5400600"/>
          </a:xfrm>
        </p:spPr>
        <p:txBody>
          <a:bodyPr>
            <a:noAutofit/>
          </a:bodyPr>
          <a:lstStyle/>
          <a:p>
            <a:pPr algn="ctr"/>
            <a:r>
              <a:rPr lang="ur-PK" sz="4800" dirty="0" smtClean="0">
                <a:latin typeface="Jameel Noori Nastaleeq" pitchFamily="2" charset="-78"/>
                <a:cs typeface="Jameel Noori Nastaleeq" pitchFamily="2" charset="-78"/>
              </a:rPr>
              <a:t>   پنیر </a:t>
            </a:r>
            <a:r>
              <a:rPr lang="ur-PK" sz="4800" dirty="0">
                <a:latin typeface="Jameel Noori Nastaleeq" pitchFamily="2" charset="-78"/>
                <a:cs typeface="Jameel Noori Nastaleeq" pitchFamily="2" charset="-78"/>
              </a:rPr>
              <a:t>جتنا فربہ ہو گا اتنا ہی زیادہ </a:t>
            </a:r>
            <a:r>
              <a:rPr lang="ur-PK" sz="4800" dirty="0" smtClean="0">
                <a:latin typeface="Jameel Noori Nastaleeq" pitchFamily="2" charset="-78"/>
                <a:cs typeface="Jameel Noori Nastaleeq" pitchFamily="2" charset="-78"/>
              </a:rPr>
              <a:t>وٹامن کے ٹو </a:t>
            </a:r>
            <a:r>
              <a:rPr lang="ur-PK" sz="4800" dirty="0">
                <a:latin typeface="Jameel Noori Nastaleeq" pitchFamily="2" charset="-78"/>
                <a:cs typeface="Jameel Noori Nastaleeq" pitchFamily="2" charset="-78"/>
              </a:rPr>
              <a:t>آپ کو ملے گا اور</a:t>
            </a:r>
            <a:r>
              <a:rPr lang="ur-PK" sz="4800" dirty="0" smtClean="0">
                <a:latin typeface="Jameel Noori Nastaleeq" pitchFamily="2" charset="-78"/>
                <a:cs typeface="Jameel Noori Nastaleeq" pitchFamily="2" charset="-78"/>
              </a:rPr>
              <a:t/>
            </a:r>
            <a:br>
              <a:rPr lang="ur-PK" sz="4800" dirty="0" smtClean="0">
                <a:latin typeface="Jameel Noori Nastaleeq" pitchFamily="2" charset="-78"/>
                <a:cs typeface="Jameel Noori Nastaleeq" pitchFamily="2" charset="-78"/>
              </a:rPr>
            </a:br>
            <a:r>
              <a:rPr lang="ur-PK" sz="4800" dirty="0" smtClean="0">
                <a:latin typeface="Jameel Noori Nastaleeq" pitchFamily="2" charset="-78"/>
                <a:cs typeface="Jameel Noori Nastaleeq" pitchFamily="2" charset="-78"/>
              </a:rPr>
              <a:t> </a:t>
            </a:r>
            <a:r>
              <a:rPr lang="ur-PK" sz="4800" dirty="0">
                <a:latin typeface="Jameel Noori Nastaleeq" pitchFamily="2" charset="-78"/>
                <a:cs typeface="Jameel Noori Nastaleeq" pitchFamily="2" charset="-78"/>
              </a:rPr>
              <a:t>دیگر چربی والی چیزیں بھی جیسے چربی والا گوشت آپ اسے سالمن سلامی سے حاصل کر سکتے ہیں جو کہ ایک خمیر شدہ </a:t>
            </a:r>
            <a:r>
              <a:rPr lang="ur-PK" sz="4800" dirty="0" smtClean="0">
                <a:latin typeface="Jameel Noori Nastaleeq" pitchFamily="2" charset="-78"/>
                <a:cs typeface="Jameel Noori Nastaleeq" pitchFamily="2" charset="-78"/>
              </a:rPr>
              <a:t> پروڈکٹ </a:t>
            </a:r>
            <a:r>
              <a:rPr lang="ur-PK" sz="4800" dirty="0">
                <a:latin typeface="Jameel Noori Nastaleeq" pitchFamily="2" charset="-78"/>
                <a:cs typeface="Jameel Noori Nastaleeq" pitchFamily="2" charset="-78"/>
              </a:rPr>
              <a:t>ہے بعض ساسیجز خاص طور پر چربی والے سور </a:t>
            </a:r>
            <a:r>
              <a:rPr lang="ur-PK" sz="4800" dirty="0" smtClean="0">
                <a:latin typeface="Jameel Noori Nastaleeq" pitchFamily="2" charset="-78"/>
                <a:cs typeface="Jameel Noori Nastaleeq" pitchFamily="2" charset="-78"/>
              </a:rPr>
              <a:t>کے </a:t>
            </a:r>
            <a:r>
              <a:rPr lang="ur-PK" sz="4800" dirty="0">
                <a:latin typeface="Jameel Noori Nastaleeq" pitchFamily="2" charset="-78"/>
                <a:cs typeface="Jameel Noori Nastaleeq" pitchFamily="2" charset="-78"/>
              </a:rPr>
              <a:t>گوشت میں </a:t>
            </a:r>
            <a:r>
              <a:rPr lang="ur-PK" sz="4800" dirty="0" smtClean="0">
                <a:latin typeface="Jameel Noori Nastaleeq" pitchFamily="2" charset="-78"/>
                <a:cs typeface="Jameel Noori Nastaleeq" pitchFamily="2" charset="-78"/>
              </a:rPr>
              <a:t>وٹامن کے ٹو دیگر </a:t>
            </a:r>
            <a:r>
              <a:rPr lang="ur-PK" sz="4800" dirty="0">
                <a:latin typeface="Jameel Noori Nastaleeq" pitchFamily="2" charset="-78"/>
                <a:cs typeface="Jameel Noori Nastaleeq" pitchFamily="2" charset="-78"/>
              </a:rPr>
              <a:t>اقسام کے پانچ گنا تک ہوتا ہے</a:t>
            </a:r>
            <a:r>
              <a:rPr lang="ur-PK" sz="4800" dirty="0" smtClean="0">
                <a:latin typeface="Jameel Noori Nastaleeq" pitchFamily="2" charset="-78"/>
                <a:cs typeface="Jameel Noori Nastaleeq" pitchFamily="2" charset="-78"/>
              </a:rPr>
              <a:t>۔                                                                                                                                                                </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244172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05800" cy="3024336"/>
          </a:xfrm>
        </p:spPr>
        <p:txBody>
          <a:bodyPr>
            <a:normAutofit/>
          </a:bodyPr>
          <a:lstStyle/>
          <a:p>
            <a:pPr algn="ctr"/>
            <a:r>
              <a:rPr lang="ur-PK" sz="4800" dirty="0" smtClean="0">
                <a:latin typeface="Jameel Noori Nastaleeq" pitchFamily="2" charset="-78"/>
                <a:cs typeface="Jameel Noori Nastaleeq" pitchFamily="2" charset="-78"/>
              </a:rPr>
              <a:t>  ساسیج </a:t>
            </a:r>
            <a:r>
              <a:rPr lang="ur-PK" sz="4800" dirty="0">
                <a:latin typeface="Jameel Noori Nastaleeq" pitchFamily="2" charset="-78"/>
                <a:cs typeface="Jameel Noori Nastaleeq" pitchFamily="2" charset="-78"/>
              </a:rPr>
              <a:t>کے کچھ ہاٹ ڈاگز اور یہاں تک کہ بیکن میں بھی </a:t>
            </a:r>
            <a:r>
              <a:rPr lang="ur-PK" sz="4800" dirty="0" smtClean="0">
                <a:latin typeface="Jameel Noori Nastaleeq" pitchFamily="2" charset="-78"/>
                <a:cs typeface="Jameel Noori Nastaleeq" pitchFamily="2" charset="-78"/>
              </a:rPr>
              <a:t> کے ٹو ہو    </a:t>
            </a:r>
            <a:r>
              <a:rPr lang="ur-PK" sz="4800" dirty="0">
                <a:latin typeface="Jameel Noori Nastaleeq" pitchFamily="2" charset="-78"/>
                <a:cs typeface="Jameel Noori Nastaleeq" pitchFamily="2" charset="-78"/>
              </a:rPr>
              <a:t>سکتا ہے اب یقیناً آپ کے پاس </a:t>
            </a:r>
            <a:r>
              <a:rPr lang="ur-PK" sz="4800" dirty="0" smtClean="0">
                <a:latin typeface="Jameel Noori Nastaleeq" pitchFamily="2" charset="-78"/>
                <a:cs typeface="Jameel Noori Nastaleeq" pitchFamily="2" charset="-78"/>
              </a:rPr>
              <a:t>بھی   سئیر کراٹ وٹامن </a:t>
            </a:r>
            <a:r>
              <a:rPr lang="en-US" sz="4800" dirty="0" smtClean="0">
                <a:latin typeface="Jameel Noori Nastaleeq" pitchFamily="2" charset="-78"/>
                <a:cs typeface="Jameel Noori Nastaleeq" pitchFamily="2" charset="-78"/>
              </a:rPr>
              <a:t> </a:t>
            </a:r>
            <a:r>
              <a:rPr lang="ur-PK" sz="4800" dirty="0" smtClean="0">
                <a:latin typeface="Jameel Noori Nastaleeq" pitchFamily="2" charset="-78"/>
                <a:cs typeface="Jameel Noori Nastaleeq" pitchFamily="2" charset="-78"/>
              </a:rPr>
              <a:t> بھرا ہوا </a:t>
            </a:r>
            <a:r>
              <a:rPr lang="ur-PK" sz="4800" dirty="0">
                <a:latin typeface="Jameel Noori Nastaleeq" pitchFamily="2" charset="-78"/>
                <a:cs typeface="Jameel Noori Nastaleeq" pitchFamily="2" charset="-78"/>
              </a:rPr>
              <a:t>ہے اور دہی یہ دلچسپ ہے کیونکہ مین اسٹریم میڈیسن آپ کو اس پلاکنگ سے بچنے کے لیے کیا بتاتی </a:t>
            </a:r>
            <a:r>
              <a:rPr lang="ur-PK" sz="4800" dirty="0" smtClean="0">
                <a:latin typeface="Jameel Noori Nastaleeq" pitchFamily="2" charset="-78"/>
                <a:cs typeface="Jameel Noori Nastaleeq" pitchFamily="2" charset="-78"/>
              </a:rPr>
              <a:t>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872585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08720"/>
            <a:ext cx="8439472" cy="4536504"/>
          </a:xfrm>
        </p:spPr>
        <p:txBody>
          <a:bodyPr>
            <a:noAutofit/>
          </a:bodyPr>
          <a:lstStyle/>
          <a:p>
            <a:pPr algn="ctr"/>
            <a:r>
              <a:rPr lang="ur-PK" sz="4800" dirty="0">
                <a:latin typeface="Jameel Noori Nastaleeq" pitchFamily="2" charset="-78"/>
                <a:cs typeface="Jameel Noori Nastaleeq" pitchFamily="2" charset="-78"/>
              </a:rPr>
              <a:t>سیر شدہ چکنائی ان تمام کولیسٹرول کھانوں سے پرہیز کرتی </a:t>
            </a:r>
            <a:r>
              <a:rPr lang="ur-PK" sz="4800" dirty="0" smtClean="0">
                <a:latin typeface="Jameel Noori Nastaleeq" pitchFamily="2" charset="-78"/>
                <a:cs typeface="Jameel Noori Nastaleeq" pitchFamily="2" charset="-78"/>
              </a:rPr>
              <a:t>  ہے۔ </a:t>
            </a:r>
            <a:r>
              <a:rPr lang="ur-PK" sz="4800" dirty="0">
                <a:latin typeface="Jameel Noori Nastaleeq" pitchFamily="2" charset="-78"/>
                <a:cs typeface="Jameel Noori Nastaleeq" pitchFamily="2" charset="-78"/>
              </a:rPr>
              <a:t>جن میں </a:t>
            </a:r>
            <a:r>
              <a:rPr lang="ur-PK" sz="4800" dirty="0" smtClean="0">
                <a:latin typeface="Jameel Noori Nastaleeq" pitchFamily="2" charset="-78"/>
                <a:cs typeface="Jameel Noori Nastaleeq" pitchFamily="2" charset="-78"/>
              </a:rPr>
              <a:t>بظاہرکے ٹوہوتا </a:t>
            </a:r>
            <a:r>
              <a:rPr lang="ur-PK" sz="4800" dirty="0">
                <a:latin typeface="Jameel Noori Nastaleeq" pitchFamily="2" charset="-78"/>
                <a:cs typeface="Jameel Noori Nastaleeq" pitchFamily="2" charset="-78"/>
              </a:rPr>
              <a:t>ہے۔ جو کہ اس کیلشیم کی تعمیر کے لیے تریاق کی طرح ہے اور ایک بہت اچھا ٹیسٹ </a:t>
            </a:r>
            <a:r>
              <a:rPr lang="ur-PK" sz="4800" dirty="0" smtClean="0">
                <a:latin typeface="Jameel Noori Nastaleeq" pitchFamily="2" charset="-78"/>
                <a:cs typeface="Jameel Noori Nastaleeq" pitchFamily="2" charset="-78"/>
              </a:rPr>
              <a:t>ہےجو     </a:t>
            </a:r>
            <a:r>
              <a:rPr lang="ur-PK" sz="4800" dirty="0">
                <a:latin typeface="Jameel Noori Nastaleeq" pitchFamily="2" charset="-78"/>
                <a:cs typeface="Jameel Noori Nastaleeq" pitchFamily="2" charset="-78"/>
              </a:rPr>
              <a:t>آپ کر سکتے </a:t>
            </a:r>
            <a:r>
              <a:rPr lang="ur-PK" sz="4800" dirty="0" smtClean="0">
                <a:latin typeface="Jameel Noori Nastaleeq" pitchFamily="2" charset="-78"/>
                <a:cs typeface="Jameel Noori Nastaleeq" pitchFamily="2" charset="-78"/>
              </a:rPr>
              <a:t>ہیں۔   جسے سی اے سی ٹیسٹ کہا جا تا ہے۔جس </a:t>
            </a:r>
            <a:r>
              <a:rPr lang="ur-PK" sz="4800" dirty="0">
                <a:latin typeface="Jameel Noori Nastaleeq" pitchFamily="2" charset="-78"/>
                <a:cs typeface="Jameel Noori Nastaleeq" pitchFamily="2" charset="-78"/>
              </a:rPr>
              <a:t>کا </a:t>
            </a:r>
            <a:r>
              <a:rPr lang="ur-PK" sz="4800" dirty="0" smtClean="0">
                <a:latin typeface="Jameel Noori Nastaleeq" pitchFamily="2" charset="-78"/>
                <a:cs typeface="Jameel Noori Nastaleeq" pitchFamily="2" charset="-78"/>
              </a:rPr>
              <a:t> مطلب </a:t>
            </a:r>
            <a:r>
              <a:rPr lang="ur-PK" sz="4800" dirty="0">
                <a:latin typeface="Jameel Noori Nastaleeq" pitchFamily="2" charset="-78"/>
                <a:cs typeface="Jameel Noori Nastaleeq" pitchFamily="2" charset="-78"/>
              </a:rPr>
              <a:t>ہے کورونری آرٹری کیلسیفیکیشن ٹیسٹ اور یہ دل کی بہترین پیش گوئوں میں سے ایک </a:t>
            </a:r>
            <a:r>
              <a:rPr lang="ur-PK" sz="4800" dirty="0" smtClean="0">
                <a:latin typeface="Jameel Noori Nastaleeq" pitchFamily="2" charset="-78"/>
                <a:cs typeface="Jameel Noori Nastaleeq" pitchFamily="2" charset="-78"/>
              </a:rPr>
              <a:t>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848924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3816424"/>
          </a:xfrm>
        </p:spPr>
        <p:txBody>
          <a:bodyPr>
            <a:noAutofit/>
          </a:bodyPr>
          <a:lstStyle/>
          <a:p>
            <a:pPr algn="ctr"/>
            <a:r>
              <a:rPr lang="ur-PK" sz="4800" dirty="0">
                <a:latin typeface="Jameel Noori Nastaleeq" pitchFamily="2" charset="-78"/>
                <a:cs typeface="Jameel Noori Nastaleeq" pitchFamily="2" charset="-78"/>
              </a:rPr>
              <a:t>ناکامی </a:t>
            </a:r>
            <a:r>
              <a:rPr lang="ur-PK" sz="4800">
                <a:latin typeface="Jameel Noori Nastaleeq" pitchFamily="2" charset="-78"/>
                <a:cs typeface="Jameel Noori Nastaleeq" pitchFamily="2" charset="-78"/>
              </a:rPr>
              <a:t>ٹھیک </a:t>
            </a:r>
            <a:r>
              <a:rPr lang="ur-PK" sz="480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یہ آپ کی شریانوں میں کیلشیم کی مقدار ہے یہ نسبتاً سستا ٹیسٹ ہے جس پر آپ اسے کروا سکتے ہیں اور یہ آپ کو درحقیقت اس بات کا اچھا اندازہ دے گا کہ آپ </a:t>
            </a:r>
            <a:r>
              <a:rPr lang="ur-PK" sz="4800" dirty="0" smtClean="0">
                <a:latin typeface="Jameel Noori Nastaleeq" pitchFamily="2" charset="-78"/>
                <a:cs typeface="Jameel Noori Nastaleeq" pitchFamily="2" charset="-78"/>
              </a:rPr>
              <a:t>اس </a:t>
            </a:r>
            <a:r>
              <a:rPr lang="ur-PK" sz="4800" dirty="0">
                <a:latin typeface="Jameel Noori Nastaleeq" pitchFamily="2" charset="-78"/>
                <a:cs typeface="Jameel Noori Nastaleeq" pitchFamily="2" charset="-78"/>
              </a:rPr>
              <a:t>مسئلے کے مرحلے پر کہاں ہیں</a:t>
            </a:r>
            <a:r>
              <a:rPr lang="ur-PK" sz="4800" dirty="0" smtClean="0">
                <a:latin typeface="Jameel Noori Nastaleeq" pitchFamily="2" charset="-78"/>
                <a:cs typeface="Jameel Noori Nastaleeq" pitchFamily="2" charset="-78"/>
              </a:rPr>
              <a:t>  اگر </a:t>
            </a:r>
            <a:r>
              <a:rPr lang="ur-PK" sz="4800" dirty="0">
                <a:latin typeface="Jameel Noori Nastaleeq" pitchFamily="2" charset="-78"/>
                <a:cs typeface="Jameel Noori Nastaleeq" pitchFamily="2" charset="-78"/>
              </a:rPr>
              <a:t>آپ وٹامن </a:t>
            </a:r>
            <a:r>
              <a:rPr lang="ur-PK" sz="4800" dirty="0" smtClean="0">
                <a:latin typeface="Jameel Noori Nastaleeq" pitchFamily="2" charset="-78"/>
                <a:cs typeface="Jameel Noori Nastaleeq" pitchFamily="2" charset="-78"/>
              </a:rPr>
              <a:t>کے ٹو لینے </a:t>
            </a:r>
            <a:r>
              <a:rPr lang="ur-PK" sz="4800" dirty="0">
                <a:latin typeface="Jameel Noori Nastaleeq" pitchFamily="2" charset="-78"/>
                <a:cs typeface="Jameel Noori Nastaleeq" pitchFamily="2" charset="-78"/>
              </a:rPr>
              <a:t>جارہے ہیں۔ اس کا ایک </a:t>
            </a:r>
            <a:r>
              <a:rPr lang="ur-PK" sz="4800" dirty="0" smtClean="0">
                <a:latin typeface="Jameel Noori Nastaleeq" pitchFamily="2" charset="-78"/>
                <a:cs typeface="Jameel Noori Nastaleeq" pitchFamily="2" charset="-78"/>
              </a:rPr>
              <a:t>ضمیمہ۔</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986234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305800" cy="4392488"/>
          </a:xfrm>
        </p:spPr>
        <p:txBody>
          <a:bodyPr>
            <a:noAutofit/>
          </a:bodyPr>
          <a:lstStyle/>
          <a:p>
            <a:pPr algn="ctr"/>
            <a:r>
              <a:rPr lang="ur-PK" sz="4800" dirty="0" smtClean="0">
                <a:latin typeface="Jameel Noori Nastaleeq" pitchFamily="2" charset="-78"/>
                <a:cs typeface="Jameel Noori Nastaleeq" pitchFamily="2" charset="-78"/>
              </a:rPr>
              <a:t>یہ وٹامن ڈی تھر ی </a:t>
            </a:r>
            <a:r>
              <a:rPr lang="ur-PK" sz="4800" dirty="0">
                <a:latin typeface="Jameel Noori Nastaleeq" pitchFamily="2" charset="-78"/>
                <a:cs typeface="Jameel Noori Nastaleeq" pitchFamily="2" charset="-78"/>
              </a:rPr>
              <a:t>کے ساتھ بہتر کام کرتا ہے ٹھیک ہے آپ ان کو ساتھ لینا چاہتے ہیں۔ اور تناسب یہ ہوگا کہ کے ٹو ہر سو مائیکرو گرام پر آپ </a:t>
            </a:r>
            <a:r>
              <a:rPr lang="ur-PK" sz="4800" dirty="0" smtClean="0">
                <a:latin typeface="Jameel Noori Nastaleeq" pitchFamily="2" charset="-78"/>
                <a:cs typeface="Jameel Noori Nastaleeq" pitchFamily="2" charset="-78"/>
              </a:rPr>
              <a:t>کو </a:t>
            </a:r>
            <a:r>
              <a:rPr lang="ur-PK" sz="4800" dirty="0">
                <a:latin typeface="Jameel Noori Nastaleeq" pitchFamily="2" charset="-78"/>
                <a:cs typeface="Jameel Noori Nastaleeq" pitchFamily="2" charset="-78"/>
              </a:rPr>
              <a:t>دس آئی یو ایس وٹامن ڈی تھر ی </a:t>
            </a:r>
            <a:r>
              <a:rPr lang="ur-PK" sz="4800" dirty="0" smtClean="0">
                <a:latin typeface="Jameel Noori Nastaleeq" pitchFamily="2" charset="-78"/>
                <a:cs typeface="Jameel Noori Nastaleeq" pitchFamily="2" charset="-78"/>
              </a:rPr>
              <a:t> چاہیے</a:t>
            </a:r>
            <a:r>
              <a:rPr lang="ur-PK" sz="4800" dirty="0">
                <a:latin typeface="Jameel Noori Nastaleeq" pitchFamily="2" charset="-78"/>
                <a:cs typeface="Jameel Noori Nastaleeq" pitchFamily="2" charset="-78"/>
              </a:rPr>
              <a:t>۔ لیکن آپ کو یہ جاننے کی ضرورت ہے کہ پروبائیوٹکس ایتھرو پروٹیکٹو ہیں وہ آپ کو اس سختی سے بچاتے 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2005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4536504"/>
          </a:xfrm>
        </p:spPr>
        <p:txBody>
          <a:bodyPr>
            <a:noAutofit/>
          </a:bodyPr>
          <a:lstStyle/>
          <a:p>
            <a:pPr algn="ctr"/>
            <a:r>
              <a:rPr lang="ur-PK" sz="4800" dirty="0">
                <a:latin typeface="Jameel Noori Nastaleeq" pitchFamily="2" charset="-78"/>
                <a:cs typeface="Jameel Noori Nastaleeq" pitchFamily="2" charset="-78"/>
              </a:rPr>
              <a:t>شریانوں اور اس کیلشیم کی تعمیر اور اس تختی کی معلومات آپ کے دوستانہ جرثومے آپ کے قدرتی پروبائیوٹکس ہیں آپ کے آنتوں میں موجود جرثومے دراصل آپ کی سبزیوں سے فائبر کھا سکتے ہیں اور کچھ چیزوں کو بطور پروڈکٹ بنا سکتے ہیں اور جو چیزیں وہ بناتے ہیں ان میں سے ایک چھوٹا سلسلہ فیٹی ایسڈ 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4130569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4608512"/>
          </a:xfrm>
        </p:spPr>
        <p:txBody>
          <a:bodyPr>
            <a:noAutofit/>
          </a:bodyPr>
          <a:lstStyle/>
          <a:p>
            <a:pPr algn="ctr"/>
            <a:r>
              <a:rPr lang="ur-PK" sz="4800" dirty="0">
                <a:latin typeface="Jameel Noori Nastaleeq" pitchFamily="2" charset="-78"/>
                <a:cs typeface="Jameel Noori Nastaleeq" pitchFamily="2" charset="-78"/>
              </a:rPr>
              <a:t>جو کہ بنیادی طور پر چربی کی ایک قسم ہے جو انسولین کو کم کرنے میں مدد کرتی ہے اور آپ کے خون میں شکر کو کنٹرول کرنے میں مدد کرتی ہے جو شریانوں میں سوزش کو کم کرنے میں بھی مددگار ثابت ہوتی ہے اب اس ویڈیو کا پورا نکتہ یہ ہے کہ آپ اپنی خوراک کو اس نقطہ نظر سے دیکھیں کہ کیا آپ زندہ 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628523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4536504"/>
          </a:xfrm>
        </p:spPr>
        <p:txBody>
          <a:bodyPr>
            <a:noAutofit/>
          </a:bodyPr>
          <a:lstStyle/>
          <a:p>
            <a:pPr algn="ctr"/>
            <a:r>
              <a:rPr lang="ur-PK" sz="4800" dirty="0" smtClean="0">
                <a:latin typeface="Jameel Noori Nastaleeq" pitchFamily="2" charset="-78"/>
                <a:cs typeface="Jameel Noori Nastaleeq" pitchFamily="2" charset="-78"/>
              </a:rPr>
              <a:t> </a:t>
            </a:r>
            <a:r>
              <a:rPr lang="ur-PK" sz="4800" dirty="0">
                <a:latin typeface="Jameel Noori Nastaleeq" pitchFamily="2" charset="-78"/>
                <a:cs typeface="Jameel Noori Nastaleeq" pitchFamily="2" charset="-78"/>
              </a:rPr>
              <a:t>جراثیم سے پاک فوڈز پر ٹھیک </a:t>
            </a:r>
            <a:r>
              <a:rPr lang="ur-PK" sz="4800" dirty="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میں پیسٹورائزڈ فوڈز کے بارے میں بات کر رہا ہوں جن کے پاس آپ نے پیسٹورائزڈ دودھ </a:t>
            </a:r>
            <a:r>
              <a:rPr lang="ur-PK" sz="4800" dirty="0" smtClean="0">
                <a:latin typeface="Jameel Noori Nastaleeq" pitchFamily="2" charset="-78"/>
                <a:cs typeface="Jameel Noori Nastaleeq" pitchFamily="2" charset="-78"/>
              </a:rPr>
              <a:t>ہے۔ </a:t>
            </a:r>
            <a:r>
              <a:rPr lang="ur-PK" sz="4800" dirty="0">
                <a:latin typeface="Jameel Noori Nastaleeq" pitchFamily="2" charset="-78"/>
                <a:cs typeface="Jameel Noori Nastaleeq" pitchFamily="2" charset="-78"/>
              </a:rPr>
              <a:t>آپ نے جوس پیسٹورائز کیا ہے ہر چیز شیلف لائف کے لیے پکائی جاتی ہے ہم شیلف پر ڈبے میں بند کھانے کے ڈبوں سے کھانا کھاتے ہیں جو کہ تابکاری کا استعمال کرتے </a:t>
            </a:r>
            <a:r>
              <a:rPr lang="ur-PK" sz="4800" dirty="0" smtClean="0">
                <a:latin typeface="Jameel Noori Nastaleeq" pitchFamily="2" charset="-78"/>
                <a:cs typeface="Jameel Noori Nastaleeq" pitchFamily="2" charset="-78"/>
              </a:rPr>
              <a:t>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947837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305800" cy="4464496"/>
          </a:xfrm>
        </p:spPr>
        <p:txBody>
          <a:bodyPr>
            <a:noAutofit/>
          </a:bodyPr>
          <a:lstStyle/>
          <a:p>
            <a:pPr algn="ctr"/>
            <a:r>
              <a:rPr lang="ur-PK" sz="4800" dirty="0">
                <a:latin typeface="Jameel Noori Nastaleeq" pitchFamily="2" charset="-78"/>
                <a:cs typeface="Jameel Noori Nastaleeq" pitchFamily="2" charset="-78"/>
              </a:rPr>
              <a:t>جرثوموں کو مار ڈالو تاکہ وہ شیلف پر زیادہ دیر تک رہیں میرا مطلب ہے کہ صرف گروسری اسٹور پر جائیں اور شیلفوں پر نظر ڈالیں آپ کو بہت سے جراثیم سے پاک کھانے ملیں گے یہ پاگل پن ہے اور ہم اپنے کھانے پکاتے ہیں ہم اپنے کھانے سے ہیک بناتے ہیں اور ہم بنیادی طور پر تمام جرثوموں کو ختم کر </a:t>
            </a:r>
            <a:r>
              <a:rPr lang="ur-PK" sz="4800" dirty="0" smtClean="0">
                <a:latin typeface="Jameel Noori Nastaleeq" pitchFamily="2" charset="-78"/>
                <a:cs typeface="Jameel Noori Nastaleeq" pitchFamily="2" charset="-78"/>
              </a:rPr>
              <a:t>دیں گے۔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387833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3888432"/>
          </a:xfrm>
        </p:spPr>
        <p:txBody>
          <a:bodyPr>
            <a:noAutofit/>
          </a:bodyPr>
          <a:lstStyle/>
          <a:p>
            <a:pPr algn="ctr"/>
            <a:r>
              <a:rPr lang="ur-PK" sz="4800" dirty="0">
                <a:latin typeface="Jameel Noori Nastaleeq" pitchFamily="2" charset="-78"/>
                <a:cs typeface="Jameel Noori Nastaleeq" pitchFamily="2" charset="-78"/>
              </a:rPr>
              <a:t>ہم اب بہت زیادہ کچی غذائیں نہیں کھاتے ہیں اور اس کے علاوہ ہم ایسے جانور کھا رہے ہیں جن میں اینٹی بائیوٹکس تھی آپ کو یہ سمجھنا ہوگا کہ اینٹی بائیوٹکس کے بڑے مضر اثرات میں سے ایک </a:t>
            </a:r>
            <a:r>
              <a:rPr lang="ur-PK" sz="4800" dirty="0" smtClean="0">
                <a:latin typeface="Jameel Noori Nastaleeq" pitchFamily="2" charset="-78"/>
                <a:cs typeface="Jameel Noori Nastaleeq" pitchFamily="2" charset="-78"/>
              </a:rPr>
              <a:t> یہ  سم  با ئیو سسں  </a:t>
            </a:r>
            <a:r>
              <a:rPr lang="ur-PK" sz="4800" dirty="0">
                <a:latin typeface="Jameel Noori Nastaleeq" pitchFamily="2" charset="-78"/>
                <a:cs typeface="Jameel Noori Nastaleeq" pitchFamily="2" charset="-78"/>
              </a:rPr>
              <a:t>ہے </a:t>
            </a:r>
            <a:r>
              <a:rPr lang="ur-PK" sz="4800" dirty="0" smtClean="0">
                <a:latin typeface="Jameel Noori Nastaleeq" pitchFamily="2" charset="-78"/>
                <a:cs typeface="Jameel Noori Nastaleeq" pitchFamily="2" charset="-78"/>
              </a:rPr>
              <a:t>جب </a:t>
            </a:r>
            <a:r>
              <a:rPr lang="ur-PK" sz="4800" dirty="0">
                <a:latin typeface="Jameel Noori Nastaleeq" pitchFamily="2" charset="-78"/>
                <a:cs typeface="Jameel Noori Nastaleeq" pitchFamily="2" charset="-78"/>
              </a:rPr>
              <a:t>آپ جرثوموں کو ختم کرتے ہیں تو آپ مار ڈالتے 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776389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305800" cy="3960440"/>
          </a:xfrm>
        </p:spPr>
        <p:txBody>
          <a:bodyPr>
            <a:normAutofit/>
          </a:bodyPr>
          <a:lstStyle/>
          <a:p>
            <a:pPr algn="ctr"/>
            <a:r>
              <a:rPr lang="ur-PK" sz="4800" dirty="0">
                <a:latin typeface="Jameel Noori Nastaleeq" pitchFamily="2" charset="-78"/>
                <a:cs typeface="Jameel Noori Nastaleeq" pitchFamily="2" charset="-78"/>
              </a:rPr>
              <a:t>برے جرثوموں کے ساتھ اچھے جرثومے اور زندہ رہنے والے جرثومے اب مزاحم ہو گئے ہیں اور اب آپ کے پاس ہر طرح کے اضافی ضمنی اثرات ہیں جن میں سے ایک سوزش ہے اور اگر آپ ایسے جانور کھاتے ہیں جن میں اینٹی بائیوٹکس ہوتی ہیں تو اس کا اثر آپ کے جسم پر پڑ سکتا </a:t>
            </a:r>
            <a:r>
              <a:rPr lang="ur-PK" sz="4800" dirty="0" smtClean="0">
                <a:latin typeface="Jameel Noori Nastaleeq" pitchFamily="2" charset="-78"/>
                <a:cs typeface="Jameel Noori Nastaleeq" pitchFamily="2" charset="-78"/>
              </a:rPr>
              <a:t>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024562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36712"/>
            <a:ext cx="8064896" cy="5040560"/>
          </a:xfrm>
        </p:spPr>
        <p:txBody>
          <a:bodyPr>
            <a:noAutofit/>
          </a:bodyPr>
          <a:lstStyle/>
          <a:p>
            <a:pPr algn="ctr"/>
            <a:r>
              <a:rPr lang="ur-PK" sz="5400" dirty="0">
                <a:latin typeface="Jameel Noori Nastaleeq" pitchFamily="2" charset="-78"/>
                <a:cs typeface="Jameel Noori Nastaleeq" pitchFamily="2" charset="-78"/>
              </a:rPr>
              <a:t>جب آپ کچی غذائیں کھاتے ہیں </a:t>
            </a:r>
            <a:r>
              <a:rPr lang="ur-PK" sz="5400" dirty="0" smtClean="0">
                <a:latin typeface="Jameel Noori Nastaleeq" pitchFamily="2" charset="-78"/>
                <a:cs typeface="Jameel Noori Nastaleeq" pitchFamily="2" charset="-78"/>
              </a:rPr>
              <a:t>۔اور </a:t>
            </a:r>
            <a:r>
              <a:rPr lang="ur-PK" sz="5400" dirty="0">
                <a:latin typeface="Jameel Noori Nastaleeq" pitchFamily="2" charset="-78"/>
                <a:cs typeface="Jameel Noori Nastaleeq" pitchFamily="2" charset="-78"/>
              </a:rPr>
              <a:t>میں اس کے بارے میں بات کر رہا ہوں جیسے کہ مائیکروگرینز جیسے پودوں کی جو مٹی پر اگائی گئی ہو یا آپ کے باغ کے واقعی صحت مند پودے ان کچے پودوں میں بہت سارے جرثومے ہوتے ہیں جو آپ کو حاصل ہوتے ہیں۔</a:t>
            </a:r>
            <a:endParaRPr lang="en-US" sz="54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353689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4744"/>
            <a:ext cx="8305800" cy="3744416"/>
          </a:xfrm>
        </p:spPr>
        <p:txBody>
          <a:bodyPr>
            <a:noAutofit/>
          </a:bodyPr>
          <a:lstStyle/>
          <a:p>
            <a:pPr algn="ctr"/>
            <a:r>
              <a:rPr lang="ur-PK" sz="4800" dirty="0">
                <a:latin typeface="Jameel Noori Nastaleeq" pitchFamily="2" charset="-78"/>
                <a:cs typeface="Jameel Noori Nastaleeq" pitchFamily="2" charset="-78"/>
              </a:rPr>
              <a:t>ٹھیک ہے اور انہیں تقریباً ایک پروبائیوٹک کی طرح بھی سمجھا جا سکتا ہے اور اگر کوئی واقعی اس تصور کو سمجھتا ہے تو وہ صحیح طور پر مزید خمیر شدہ غذائیں کھانا شروع کر دے گا اور بہت سے مختلف خمیر شدہ کھانے ہیں خمیر شدہ سبزیاں ان دوستانہ جرثوموں کا ایک بڑا ذریعہ </a:t>
            </a:r>
            <a:r>
              <a:rPr lang="ur-PK" sz="4800" dirty="0" smtClean="0">
                <a:latin typeface="Jameel Noori Nastaleeq" pitchFamily="2" charset="-78"/>
                <a:cs typeface="Jameel Noori Nastaleeq" pitchFamily="2" charset="-78"/>
              </a:rPr>
              <a:t>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928227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305800" cy="3888432"/>
          </a:xfrm>
        </p:spPr>
        <p:txBody>
          <a:bodyPr>
            <a:noAutofit/>
          </a:bodyPr>
          <a:lstStyle/>
          <a:p>
            <a:pPr algn="ctr"/>
            <a:r>
              <a:rPr lang="ur-PK" dirty="0">
                <a:latin typeface="Jameel Noori Nastaleeq" pitchFamily="2" charset="-78"/>
                <a:cs typeface="Jameel Noori Nastaleeq" pitchFamily="2" charset="-78"/>
              </a:rPr>
              <a:t>کیونکہ نہ صرف آپ کو اپنے موجودہ مائکرو بایوم میں ٹیکہ لگانے کے طور پر زیادہ جرثومے مل رہے ہیں بلکہ آپ کو یہ پہلے سے ہضم شدہ کھانا مل رہا ہے جو ہضم کرنا آسان ہے اور آپ کے نظام انہضام کی خرابی اتنی ہی زیادہ ہے جو آپ کے پاس ہونی چاہیے۔</a:t>
            </a:r>
            <a:endParaRPr lang="en-US"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563722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4744"/>
            <a:ext cx="8305800" cy="4608512"/>
          </a:xfrm>
        </p:spPr>
        <p:txBody>
          <a:bodyPr>
            <a:noAutofit/>
          </a:bodyPr>
          <a:lstStyle/>
          <a:p>
            <a:pPr algn="ctr"/>
            <a:r>
              <a:rPr lang="ur-PK" dirty="0">
                <a:latin typeface="Jameel Noori Nastaleeq" pitchFamily="2" charset="-78"/>
                <a:cs typeface="Jameel Noori Nastaleeq" pitchFamily="2" charset="-78"/>
              </a:rPr>
              <a:t>کھانے کی قسم تو آئیے پیچھے چکر لگاتے ہیں اور اس پر ایک نظر ڈالتے ہیں کہ واقعی اچھا کھانا کیا ہوگا جو آپ کی شریانوں کو ٹھیک کرنے میں مدد دے گا اور یہ کھانا جس کے بارے میں میں بات کرنے جا رہا ہوں اگر آپ اسے مرکزی دھارے کی دوائیوں کے خلاف میچ کرتے ہیں تو یہ کافی متضاد </a:t>
            </a:r>
            <a:r>
              <a:rPr lang="ur-PK" dirty="0" smtClean="0">
                <a:latin typeface="Jameel Noori Nastaleeq" pitchFamily="2" charset="-78"/>
                <a:cs typeface="Jameel Noori Nastaleeq" pitchFamily="2" charset="-78"/>
              </a:rPr>
              <a:t>ہے۔</a:t>
            </a:r>
            <a:endParaRPr lang="en-US"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647668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305800" cy="4392488"/>
          </a:xfrm>
        </p:spPr>
        <p:txBody>
          <a:bodyPr>
            <a:noAutofit/>
          </a:bodyPr>
          <a:lstStyle/>
          <a:p>
            <a:pPr algn="ctr"/>
            <a:r>
              <a:rPr lang="ur-PK" sz="4800" dirty="0">
                <a:latin typeface="Jameel Noori Nastaleeq" pitchFamily="2" charset="-78"/>
                <a:cs typeface="Jameel Noori Nastaleeq" pitchFamily="2" charset="-78"/>
              </a:rPr>
              <a:t>اس مسئلے کے لیے کیونکہ ہم اس کھانے کو سب سے موٹے پنیر کے ساتھ پیک کرنے جا رہے ہیں جس میں بری پنیر کے بارے میں بات کی جائے گی جس میں فیٹی پورک ساسیج اور یقینا </a:t>
            </a:r>
            <a:r>
              <a:rPr lang="ur-PK" sz="4800" dirty="0" smtClean="0">
                <a:latin typeface="Jameel Noori Nastaleeq" pitchFamily="2" charset="-78"/>
                <a:cs typeface="Jameel Noori Nastaleeq" pitchFamily="2" charset="-78"/>
              </a:rPr>
              <a:t>سو  ہیر کرو ٹ جس </a:t>
            </a:r>
            <a:r>
              <a:rPr lang="ur-PK" sz="4800" dirty="0">
                <a:latin typeface="Jameel Noori Nastaleeq" pitchFamily="2" charset="-78"/>
                <a:cs typeface="Jameel Noori Nastaleeq" pitchFamily="2" charset="-78"/>
              </a:rPr>
              <a:t>کے بارے میں آپ جانتے ہیں کہ مجھے یقین ہے کہ مرکزی دھارے کی دوائیوں کے ذریعہ یہ قابل قبول ہے شاید یہ دیگر دو اجزاء ہیں۔</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396882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305800" cy="3816424"/>
          </a:xfrm>
        </p:spPr>
        <p:txBody>
          <a:bodyPr>
            <a:noAutofit/>
          </a:bodyPr>
          <a:lstStyle/>
          <a:p>
            <a:pPr algn="ctr"/>
            <a:r>
              <a:rPr lang="ur-PK" sz="4800" dirty="0">
                <a:latin typeface="Jameel Noori Nastaleeq" pitchFamily="2" charset="-78"/>
                <a:cs typeface="Jameel Noori Nastaleeq" pitchFamily="2" charset="-78"/>
              </a:rPr>
              <a:t>نہیں بلکہ صرف یہ سوچیں کہ جب آپ کے پاس یہ تین چیزیں ہیں تو آپ کو کیا حاصل ہو رہا ہے سب سے پہلے ان میں سے ہر ایک وٹامن کے ٹوسے بھری ہوئی ہے دوم آپ کو کچھ اور مل رہا ہے یہ تینوں خمیر شدہ ہیں جس کا مطلب ہے کہ بیکٹیریا نے ان کھانوں پر عمل کیا ہے۔</a:t>
            </a:r>
            <a:endParaRPr lang="en-US" sz="48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1787451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4744"/>
            <a:ext cx="8305800" cy="3096344"/>
          </a:xfrm>
        </p:spPr>
        <p:txBody>
          <a:bodyPr>
            <a:noAutofit/>
          </a:bodyPr>
          <a:lstStyle/>
          <a:p>
            <a:pPr algn="ctr"/>
            <a:r>
              <a:rPr lang="ur-PK" dirty="0">
                <a:latin typeface="Jameel Noori Nastaleeq" pitchFamily="2" charset="-78"/>
                <a:cs typeface="Jameel Noori Nastaleeq" pitchFamily="2" charset="-78"/>
              </a:rPr>
              <a:t>غذائی اجزاء کی دستیابی کو بڑھانے کے لیے ان مصنوعات کا ہاضمہ زیادہ بہتر ہے کیونکہ یہ خمیر شدہ ہیں اور ان میں سے ہر ایک جراثیم سے پاک نہیں ہے ان میں جرثومے ہوتے ہیں جنہیں آپ اپنے جسم میں استعمال کر سکتے </a:t>
            </a:r>
            <a:r>
              <a:rPr lang="ur-PK" dirty="0" smtClean="0">
                <a:latin typeface="Jameel Noori Nastaleeq" pitchFamily="2" charset="-78"/>
                <a:cs typeface="Jameel Noori Nastaleeq" pitchFamily="2" charset="-78"/>
              </a:rPr>
              <a:t>ہیں۔</a:t>
            </a:r>
            <a:endParaRPr lang="en-US"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473011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4021056"/>
          </a:xfrm>
        </p:spPr>
        <p:txBody>
          <a:bodyPr/>
          <a:lstStyle/>
          <a:p>
            <a:pPr algn="ctr"/>
            <a:r>
              <a:rPr lang="ur-PK" dirty="0">
                <a:latin typeface="Jameel Noori Nastaleeq" pitchFamily="2" charset="-78"/>
                <a:cs typeface="Jameel Noori Nastaleeq" pitchFamily="2" charset="-78"/>
              </a:rPr>
              <a:t>اس لیے اگلی بار جب آپ گروسری اسٹور پر ہوں تو کھانے کی چیزوں کو اس نقطہ نظر سے دیکھنا شروع کریں کہ کتنے کھانے پیسٹورائز کیے گئے </a:t>
            </a:r>
            <a:r>
              <a:rPr lang="ur-PK" dirty="0" smtClean="0">
                <a:latin typeface="Jameel Noori Nastaleeq" pitchFamily="2" charset="-78"/>
                <a:cs typeface="Jameel Noori Nastaleeq" pitchFamily="2" charset="-78"/>
              </a:rPr>
              <a:t>ہیں۔ </a:t>
            </a:r>
            <a:r>
              <a:rPr lang="ur-PK" dirty="0">
                <a:latin typeface="Jameel Noori Nastaleeq" pitchFamily="2" charset="-78"/>
                <a:cs typeface="Jameel Noori Nastaleeq" pitchFamily="2" charset="-78"/>
              </a:rPr>
              <a:t>جن پر عمل کیا گیا ہے اور ایسی کھانوں کی خریداری شروع کرنے کے لیے ایک تبدیلی </a:t>
            </a:r>
            <a:r>
              <a:rPr lang="ur-PK" dirty="0" smtClean="0">
                <a:latin typeface="Jameel Noori Nastaleeq" pitchFamily="2" charset="-78"/>
                <a:cs typeface="Jameel Noori Nastaleeq" pitchFamily="2" charset="-78"/>
              </a:rPr>
              <a:t>کریں گے۔</a:t>
            </a:r>
            <a:endParaRPr lang="en-US"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3543298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305800" cy="3456384"/>
          </a:xfrm>
        </p:spPr>
        <p:txBody>
          <a:bodyPr>
            <a:noAutofit/>
          </a:bodyPr>
          <a:lstStyle/>
          <a:p>
            <a:pPr algn="ctr"/>
            <a:r>
              <a:rPr lang="ur-PK" sz="5400" dirty="0">
                <a:latin typeface="Jameel Noori Nastaleeq" pitchFamily="2" charset="-78"/>
                <a:cs typeface="Jameel Noori Nastaleeq" pitchFamily="2" charset="-78"/>
              </a:rPr>
              <a:t>جو اس ابال کے عمل کے ساتھ زیادہ زندہ اور زیادہ خمیر شدہ ہوں تاکہ چونکہ ہم تختی لگانے کے موضوع پر ہیں اس بارے میں مزید جاننے کے لیے اور میں نے اس ویڈیو کو یہیں رکھا ہے اسے </a:t>
            </a:r>
            <a:r>
              <a:rPr lang="ur-PK" sz="5400" dirty="0" smtClean="0">
                <a:latin typeface="Jameel Noori Nastaleeq" pitchFamily="2" charset="-78"/>
                <a:cs typeface="Jameel Noori Nastaleeq" pitchFamily="2" charset="-78"/>
              </a:rPr>
              <a:t>دیکھیں۔</a:t>
            </a:r>
            <a:endParaRPr lang="en-US" sz="5400" dirty="0">
              <a:latin typeface="Jameel Noori Nastaleeq" pitchFamily="2" charset="-78"/>
              <a:cs typeface="Jameel Noori Nastaleeq" pitchFamily="2" charset="-78"/>
            </a:endParaRPr>
          </a:p>
        </p:txBody>
      </p:sp>
    </p:spTree>
    <p:extLst>
      <p:ext uri="{BB962C8B-B14F-4D97-AF65-F5344CB8AC3E}">
        <p14:creationId xmlns:p14="http://schemas.microsoft.com/office/powerpoint/2010/main" val="29539071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251</TotalTime>
  <Words>2049</Words>
  <Application>Microsoft Office PowerPoint</Application>
  <PresentationFormat>On-screen Show (4:3)</PresentationFormat>
  <Paragraphs>36</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Flow</vt:lpstr>
      <vt:lpstr>آپ کی شریانوں کو صاف کرنے کے لیے بہترین کھانا۔</vt:lpstr>
      <vt:lpstr>آئیے آپ کی شریانوں کو حقیقت میں صاف کرنے کے لیے بہترین کھانے کے بارے میں بات کر تے ہیں۔ اور میں ایتھروسکلروٹک پلاکنگ کے بارے میں بات کر رہا ہوں یہ کچھ نئی معلومات ہیں۔ جو میرے خیال میں حقیقت میں آپ کو   حیرا  ن  کر دےگی اور آپ اسے جسم کے بہت سے مختلف مسائل پر لاگو کر سکتے ہیں۔</vt:lpstr>
      <vt:lpstr>اور چونکہ دل کے دورے   پڑتے ہیں۔اور دل کا دورہ   ایک خطر ناک    دورہ ہے۔ میرے خیال میں آپ کو یہ دیکھ کر خوشی ہوگی کہ میں جراثیم سے پاک چوہوں پر مشتمل کچھ تحقیق کا مطالعہ کر رہا تھا ۔کیونکہ وہ ایسے جانوروں پر بہت سارے تجربات کرتے ہیں جو جراثیم سے پاک ہیں اور جیسے یہ جراثیم سے پاک چیز کیا ہے؟</vt:lpstr>
      <vt:lpstr>کسی جانورکے بڑھنے کا ایک طریقہ     یہ ہےکہ جو بغیر کسی جرثومے کے ان کے اندر یا اس کے اندر رہتےہوں اور اس طرح وہ واقعی ایک جراثیم سے پاک جانور ہیں۔ اور اس طرح وہ مختلف تجربات کر سکتے ہیں اور مائکرو بایوم کو تصویر سے دور رکھ سکتے ہیں۔ اب سوال یہ ہے کہ کیا کوئی جانور زندہ رہ سکتا ہے؟</vt:lpstr>
      <vt:lpstr> کیا کو یئ جا نور جراثیم سے پاک  زندہ رہ سکتا ہے۔  جی ہاں وہ زندہ رہ سکتے ہیں۔ لیکن مجھے لگتا ہے کہ وہ اچھی طرح سے زندہ نہیں رہ پاتے ہیں۔ سب سے پہلے تو انہیں زندہ رہنے کے لیے بہت زیادہ غذائی اجزاء کی ضرورت ہوتی ہے۔ کیونکہ انہیں جرثوموں کی مدد حاصل نہیں ہوتی ہے۔ جس کی وجہ سے ان کی  نشوونما رک جاتی ہے۔</vt:lpstr>
      <vt:lpstr>پسماندہ دلوں کے پھیپھڑے اور ان کا جگر چھوٹا ہوتا ہے۔ ان میں کارڈیک آؤٹ پٹ بھی کم ہوتا ہے۔ اس لیے ان کا دل کام نہیں کرتا اور ساتھ ہی ان کی آنت کی پرت بھی پتلی ہوتی ہے۔ اور ان کو   جی آئی کے  بہت سے مسا ئل  بھی ہو تے ہیں۔اور ان   کا مدافعتی نظا م پو ری طرح  تیا ر نہیں ہو تااور اس وجہ سے ان میں سو زش کی بہت سی حا لتیں پائی جا تی ہیں۔ اور ان کے لمف نوڈس کی ایٹروفی بھی ہے۔</vt:lpstr>
      <vt:lpstr>لیکن اس کے علاوہ وہ کافی اچھی کارکردگی کا مظاہرہ کرتے ہیں تو اب اس کا آپ کی شریانوں سے کیا تعلق ہے میں نے جراثیم سے پاک چوہوں کی تحقیق اور آپ کی شریانوں پر کس قسم کے اثرات پیدا کر سکتے ہیں کے درمیان تعلق کو تلاش کرنا    شروع کیا۔ میں چاہتا ہوں۔</vt:lpstr>
      <vt:lpstr>دیکھیں کہ کیا مائیکرو بایوم یا ڈس بائیوسس کی اس کمی اور آپ کی شریانوں کے درمیان کوئی تعلق ہے اور مجھے ہر طرح کے حیرت انگیز اعداد و شمار ملے جب آپ میری پڑھائی میں اصل میں گٹ میں جرثوموں کو ختم کرنا شروع کرتے ہیں یا بنیادی طور پر جراثیم سے پاک ماؤس رکھتے ہیں تو وہ بہت زیادہ نشوونما پاتے ہیں۔</vt:lpstr>
      <vt:lpstr>پورے جسم میں سوجن بشمول شریانیں جو کہ اس سارے اثرات کا محرک ہے جو شریانوں میں تختی کے ساتھ ہوتا ہے اور کچھ لوگ اب بھی یہ تصور رکھتے ہیں کہ ہمارا خون جراثیم سے پاک ہے ٹھیک ہے۔</vt:lpstr>
      <vt:lpstr>ہمارے خون میں جرثومے مکمل طور پر جراثیم سے پاک ہیں ایسا نہیں ہے کہ آپ کے خون میں مائکروجنزم رہتے ہیں درحقیقت آپ کی شریانوں میں تختی کے اندر پیتھوجینز رہتے ہیں جی ہاں میں کلیمائڈیا ایچ پائلوری سٹیفیلوکوکس کی بات کر رہا ہوں وہ پیتھوجینک جرثومے اس تختی کے اندر رہتے ہیں۔</vt:lpstr>
      <vt:lpstr>شریانوں کے اندر بھی بہت سے دوسرے جرثومے میرے کہنے کا مطلب ہے کہ یہ سوچیں کہ ہماری ہمتوں میں کتنے جرثومے ہیں جو ہماری جلد پر رہتے ہیں کیوں نہ ہم انہیں اپنے تمام اعضاء میں اچھی طرح سے رکھتے ہیں۔</vt:lpstr>
      <vt:lpstr>اور بظاہر اگر ہمارے جسم میں مائکروجنزموں میں عدم توازن ہے تو یہ ہماری شریانوں میں ہر طرح کے مسائل کا باعث بن سکتا ہے اب اس پہیلی کا دوسرا حصہ جو میں ابھی لانا چاہتا ہوں کیا یہ ایک بہت ہی اہم غذائیت ہے ٹھیک ہے یہ ایک وٹامن ہے جو کیلشیم کے جمع ہونے کو شریانوں سے باہر رکھنے کی ذمہ .داری اس پر عائد ہوتی ہے</vt:lpstr>
      <vt:lpstr>کیونکہ جب آپ کو تختی لگتی ہے تو آپ کو سوزش ہوتی ہے آپ کے پاس کیلشیم ہوتا ہے اور آپ کے پاس کولیسٹرول کی تختیاں اچھی طرح سے ہوتی ہیں یہ وٹامن جسے آپ پہلے ہی جانتے ہوں گے وٹامن کے ٹو کہلا تا ہے۔ اور اس کا کام کیلشیم کو باہر رکھنا ہے۔ </vt:lpstr>
      <vt:lpstr>شریانوں کا ٹھیک ہے یہ کیلشیم کو ہڈی میں واپس لے جاتا ہے اور اگر آپ کے پاس وٹامن کے ٹو کی کمی ہے تو آپ واقعی اس کیلشیم کو شریانوں میں بنا سکتے ہیں   ۔ اب میں کے ٹو کی پرورش   کر  رہا ہوں۔ اس کی وجہ یہ ہے کہ اندازہ لگائیں کہ وٹامن کے ٹو جرثوموں کو آپ کا اپنا کیا بناتا ہے۔</vt:lpstr>
      <vt:lpstr>گٹ وٹا من کے ٹو بنا تا ہے۔ اس میں وٹامن کے ون کو پتوں والے سبز سے وٹامن کے ٹومیں تبدیل کرنے کی صلاحیت    ہوتی ہے۔ وٹامن کے ٹو خمیر شدہ کھانوں میں ہوتا ہے۔ کیونکہ ان خمیر شدہ کھانوں میں موجود جرثومے وٹامن کے ٹو بنا سکتے ہیں خاص طور پر چکنائی والی خمیر شدہ غذائیں جیسے فیٹی پنیر ٹھیک ہے۔   </vt:lpstr>
      <vt:lpstr>   پنیر جتنا فربہ ہو گا اتنا ہی زیادہ وٹامن کے ٹو آپ کو ملے گا اور  دیگر چربی والی چیزیں بھی جیسے چربی والا گوشت آپ اسے سالمن سلامی سے حاصل کر سکتے ہیں جو کہ ایک خمیر شدہ  پروڈکٹ ہے بعض ساسیجز خاص طور پر چربی والے سور کے گوشت میں وٹامن کے ٹو دیگر اقسام کے پانچ گنا تک ہوتا ہے۔                                                                                                                                                                </vt:lpstr>
      <vt:lpstr>  ساسیج کے کچھ ہاٹ ڈاگز اور یہاں تک کہ بیکن میں بھی  کے ٹو ہو    سکتا ہے اب یقیناً آپ کے پاس بھی   سئیر کراٹ وٹامن   بھرا ہوا ہے اور دہی یہ دلچسپ ہے کیونکہ مین اسٹریم میڈیسن آپ کو اس پلاکنگ سے بچنے کے لیے کیا بتاتی ہے۔</vt:lpstr>
      <vt:lpstr>سیر شدہ چکنائی ان تمام کولیسٹرول کھانوں سے پرہیز کرتی   ہے۔ جن میں بظاہرکے ٹوہوتا ہے۔ جو کہ اس کیلشیم کی تعمیر کے لیے تریاق کی طرح ہے اور ایک بہت اچھا ٹیسٹ ہےجو     آپ کر سکتے ہیں۔   جسے سی اے سی ٹیسٹ کہا جا تا ہے۔جس کا  مطلب ہے کورونری آرٹری کیلسیفیکیشن ٹیسٹ اور یہ دل کی بہترین پیش گوئوں میں سے ایک ہے۔</vt:lpstr>
      <vt:lpstr>ناکامی ٹھیک ہے۔ یہ آپ کی شریانوں میں کیلشیم کی مقدار ہے یہ نسبتاً سستا ٹیسٹ ہے جس پر آپ اسے کروا سکتے ہیں اور یہ آپ کو درحقیقت اس بات کا اچھا اندازہ دے گا کہ آپ اس مسئلے کے مرحلے پر کہاں ہیں  اگر آپ وٹامن کے ٹو لینے جارہے ہیں۔ اس کا ایک ضمیمہ۔</vt:lpstr>
      <vt:lpstr>یہ وٹامن ڈی تھر ی کے ساتھ بہتر کام کرتا ہے ٹھیک ہے آپ ان کو ساتھ لینا چاہتے ہیں۔ اور تناسب یہ ہوگا کہ کے ٹو ہر سو مائیکرو گرام پر آپ کو دس آئی یو ایس وٹامن ڈی تھر ی  چاہیے۔ لیکن آپ کو یہ جاننے کی ضرورت ہے کہ پروبائیوٹکس ایتھرو پروٹیکٹو ہیں وہ آپ کو اس سختی سے بچاتے ہیں۔</vt:lpstr>
      <vt:lpstr>شریانوں اور اس کیلشیم کی تعمیر اور اس تختی کی معلومات آپ کے دوستانہ جرثومے آپ کے قدرتی پروبائیوٹکس ہیں آپ کے آنتوں میں موجود جرثومے دراصل آپ کی سبزیوں سے فائبر کھا سکتے ہیں اور کچھ چیزوں کو بطور پروڈکٹ بنا سکتے ہیں اور جو چیزیں وہ بناتے ہیں ان میں سے ایک چھوٹا سلسلہ فیٹی ایسڈ ہے۔</vt:lpstr>
      <vt:lpstr>جو کہ بنیادی طور پر چربی کی ایک قسم ہے جو انسولین کو کم کرنے میں مدد کرتی ہے اور آپ کے خون میں شکر کو کنٹرول کرنے میں مدد کرتی ہے جو شریانوں میں سوزش کو کم کرنے میں بھی مددگار ثابت ہوتی ہے اب اس ویڈیو کا پورا نکتہ یہ ہے کہ آپ اپنی خوراک کو اس نقطہ نظر سے دیکھیں کہ کیا آپ زندہ ہیں؟</vt:lpstr>
      <vt:lpstr> جراثیم سے پاک فوڈز پر ٹھیک ہے۔ میں پیسٹورائزڈ فوڈز کے بارے میں بات کر رہا ہوں جن کے پاس آپ نے پیسٹورائزڈ دودھ ہے۔ آپ نے جوس پیسٹورائز کیا ہے ہر چیز شیلف لائف کے لیے پکائی جاتی ہے ہم شیلف پر ڈبے میں بند کھانے کے ڈبوں سے کھانا کھاتے ہیں جو کہ تابکاری کا استعمال کرتے ہیں۔</vt:lpstr>
      <vt:lpstr>جرثوموں کو مار ڈالو تاکہ وہ شیلف پر زیادہ دیر تک رہیں میرا مطلب ہے کہ صرف گروسری اسٹور پر جائیں اور شیلفوں پر نظر ڈالیں آپ کو بہت سے جراثیم سے پاک کھانے ملیں گے یہ پاگل پن ہے اور ہم اپنے کھانے پکاتے ہیں ہم اپنے کھانے سے ہیک بناتے ہیں اور ہم بنیادی طور پر تمام جرثوموں کو ختم کر دیں گے۔</vt:lpstr>
      <vt:lpstr>ہم اب بہت زیادہ کچی غذائیں نہیں کھاتے ہیں اور اس کے علاوہ ہم ایسے جانور کھا رہے ہیں جن میں اینٹی بائیوٹکس تھی آپ کو یہ سمجھنا ہوگا کہ اینٹی بائیوٹکس کے بڑے مضر اثرات میں سے ایک  یہ  سم  با ئیو سسں  ہے جب آپ جرثوموں کو ختم کرتے ہیں تو آپ مار ڈالتے ہیں۔</vt:lpstr>
      <vt:lpstr>برے جرثوموں کے ساتھ اچھے جرثومے اور زندہ رہنے والے جرثومے اب مزاحم ہو گئے ہیں اور اب آپ کے پاس ہر طرح کے اضافی ضمنی اثرات ہیں جن میں سے ایک سوزش ہے اور اگر آپ ایسے جانور کھاتے ہیں جن میں اینٹی بائیوٹکس ہوتی ہیں تو اس کا اثر آپ کے جسم پر پڑ سکتا ہے۔</vt:lpstr>
      <vt:lpstr>جب آپ کچی غذائیں کھاتے ہیں ۔اور میں اس کے بارے میں بات کر رہا ہوں جیسے کہ مائیکروگرینز جیسے پودوں کی جو مٹی پر اگائی گئی ہو یا آپ کے باغ کے واقعی صحت مند پودے ان کچے پودوں میں بہت سارے جرثومے ہوتے ہیں جو آپ کو حاصل ہوتے ہیں۔</vt:lpstr>
      <vt:lpstr>ٹھیک ہے اور انہیں تقریباً ایک پروبائیوٹک کی طرح بھی سمجھا جا سکتا ہے اور اگر کوئی واقعی اس تصور کو سمجھتا ہے تو وہ صحیح طور پر مزید خمیر شدہ غذائیں کھانا شروع کر دے گا اور بہت سے مختلف خمیر شدہ کھانے ہیں خمیر شدہ سبزیاں ان دوستانہ جرثوموں کا ایک بڑا ذریعہ ہیں۔</vt:lpstr>
      <vt:lpstr>کیونکہ نہ صرف آپ کو اپنے موجودہ مائکرو بایوم میں ٹیکہ لگانے کے طور پر زیادہ جرثومے مل رہے ہیں بلکہ آپ کو یہ پہلے سے ہضم شدہ کھانا مل رہا ہے جو ہضم کرنا آسان ہے اور آپ کے نظام انہضام کی خرابی اتنی ہی زیادہ ہے جو آپ کے پاس ہونی چاہیے۔</vt:lpstr>
      <vt:lpstr>کھانے کی قسم تو آئیے پیچھے چکر لگاتے ہیں اور اس پر ایک نظر ڈالتے ہیں کہ واقعی اچھا کھانا کیا ہوگا جو آپ کی شریانوں کو ٹھیک کرنے میں مدد دے گا اور یہ کھانا جس کے بارے میں میں بات کرنے جا رہا ہوں اگر آپ اسے مرکزی دھارے کی دوائیوں کے خلاف میچ کرتے ہیں تو یہ کافی متضاد ہے۔</vt:lpstr>
      <vt:lpstr>اس مسئلے کے لیے کیونکہ ہم اس کھانے کو سب سے موٹے پنیر کے ساتھ پیک کرنے جا رہے ہیں جس میں بری پنیر کے بارے میں بات کی جائے گی جس میں فیٹی پورک ساسیج اور یقینا سو  ہیر کرو ٹ جس کے بارے میں آپ جانتے ہیں کہ مجھے یقین ہے کہ مرکزی دھارے کی دوائیوں کے ذریعہ یہ قابل قبول ہے شاید یہ دیگر دو اجزاء ہیں۔</vt:lpstr>
      <vt:lpstr>نہیں بلکہ صرف یہ سوچیں کہ جب آپ کے پاس یہ تین چیزیں ہیں تو آپ کو کیا حاصل ہو رہا ہے سب سے پہلے ان میں سے ہر ایک وٹامن کے ٹوسے بھری ہوئی ہے دوم آپ کو کچھ اور مل رہا ہے یہ تینوں خمیر شدہ ہیں جس کا مطلب ہے کہ بیکٹیریا نے ان کھانوں پر عمل کیا ہے۔</vt:lpstr>
      <vt:lpstr>غذائی اجزاء کی دستیابی کو بڑھانے کے لیے ان مصنوعات کا ہاضمہ زیادہ بہتر ہے کیونکہ یہ خمیر شدہ ہیں اور ان میں سے ہر ایک جراثیم سے پاک نہیں ہے ان میں جرثومے ہوتے ہیں جنہیں آپ اپنے جسم میں استعمال کر سکتے ہیں۔</vt:lpstr>
      <vt:lpstr>اس لیے اگلی بار جب آپ گروسری اسٹور پر ہوں تو کھانے کی چیزوں کو اس نقطہ نظر سے دیکھنا شروع کریں کہ کتنے کھانے پیسٹورائز کیے گئے ہیں۔ جن پر عمل کیا گیا ہے اور ایسی کھانوں کی خریداری شروع کرنے کے لیے ایک تبدیلی کریں گے۔</vt:lpstr>
      <vt:lpstr>جو اس ابال کے عمل کے ساتھ زیادہ زندہ اور زیادہ خمیر شدہ ہوں تاکہ چونکہ ہم تختی لگانے کے موضوع پر ہیں اس بارے میں مزید جاننے کے لیے اور میں نے اس ویڈیو کو یہیں رکھا ہے اسے دیکھیں۔</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آپ کی شریانوں کو صاف کرنے کے لیے بہترین کھانا۔</dc:title>
  <dc:creator>U2</dc:creator>
  <cp:lastModifiedBy>U2</cp:lastModifiedBy>
  <cp:revision>52</cp:revision>
  <dcterms:created xsi:type="dcterms:W3CDTF">2023-06-04T17:04:00Z</dcterms:created>
  <dcterms:modified xsi:type="dcterms:W3CDTF">2023-06-09T19:22:18Z</dcterms:modified>
</cp:coreProperties>
</file>